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30"/>
  </p:handoutMasterIdLst>
  <p:sldIdLst>
    <p:sldId id="325" r:id="rId2"/>
    <p:sldId id="277" r:id="rId3"/>
    <p:sldId id="299" r:id="rId4"/>
    <p:sldId id="257" r:id="rId5"/>
    <p:sldId id="307" r:id="rId6"/>
    <p:sldId id="308" r:id="rId7"/>
    <p:sldId id="280" r:id="rId8"/>
    <p:sldId id="309" r:id="rId9"/>
    <p:sldId id="310" r:id="rId10"/>
    <p:sldId id="311" r:id="rId11"/>
    <p:sldId id="302" r:id="rId12"/>
    <p:sldId id="313" r:id="rId13"/>
    <p:sldId id="289" r:id="rId14"/>
    <p:sldId id="284" r:id="rId15"/>
    <p:sldId id="329" r:id="rId16"/>
    <p:sldId id="330" r:id="rId17"/>
    <p:sldId id="314" r:id="rId18"/>
    <p:sldId id="312" r:id="rId19"/>
    <p:sldId id="301" r:id="rId20"/>
    <p:sldId id="291" r:id="rId21"/>
    <p:sldId id="315" r:id="rId22"/>
    <p:sldId id="318" r:id="rId23"/>
    <p:sldId id="319" r:id="rId24"/>
    <p:sldId id="326" r:id="rId25"/>
    <p:sldId id="327" r:id="rId26"/>
    <p:sldId id="328" r:id="rId27"/>
    <p:sldId id="323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3F9"/>
    <a:srgbClr val="4472C4"/>
    <a:srgbClr val="E95F84"/>
    <a:srgbClr val="E95D7F"/>
    <a:srgbClr val="CD4180"/>
    <a:srgbClr val="FC7E75"/>
    <a:srgbClr val="67B2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610DA-0409-B569-A851-362F18AD8907}" v="28" dt="2023-03-29T19:44:36.874"/>
    <p1510:client id="{0B6A5E89-BD09-4A41-9A02-21E48CF90794}" v="149" dt="2022-10-12T20:57:18.636"/>
    <p1510:client id="{0FEA3FF0-3D57-683E-CF4C-1D4511CF575D}" v="137" dt="2022-10-18T23:52:45.611"/>
    <p1510:client id="{26E9165E-4D5A-4D78-A403-CE5F7CE94133}" v="316" dt="2023-03-31T16:33:49.242"/>
    <p1510:client id="{310423CE-3E94-4E8E-AF7C-3A31FF6EC0CD}" v="413" dt="2022-10-18T23:34:01.206"/>
    <p1510:client id="{4669B8FF-DF8F-8F2B-41FF-2025ED137A07}" v="16" dt="2023-03-31T16:35:47.504"/>
    <p1510:client id="{6B275010-D564-805D-5DBF-D60E945405F3}" v="49" dt="2023-03-29T19:33:43.213"/>
    <p1510:client id="{721C8ABA-B4DD-41C9-82BB-88BB15380A9A}" v="10" dt="2022-10-21T17:00:02.542"/>
    <p1510:client id="{8A8065CC-CE4B-C582-0D8B-26F6C8DAE5A7}" v="4" dt="2022-10-19T00:09:43.971"/>
    <p1510:client id="{8E2BDFBE-5B17-40B5-9EE0-EBFBA52ED107}" v="1294" dt="2023-03-03T04:04:00.599"/>
    <p1510:client id="{8EAA2C1B-A453-46AA-96CB-803CA59CF248}" v="192" dt="2022-12-13T06:09:58.506"/>
    <p1510:client id="{8F82593C-411F-5E14-24F4-A8F7B6EC1D3B}" v="792" dt="2022-10-19T01:46:51.898"/>
    <p1510:client id="{C35A5F03-84FD-ADF9-4A38-6136FF5BFA8A}" v="872" dt="2023-03-29T21:52:42.692"/>
    <p1510:client id="{D4C55B71-C7C0-4CFA-B180-0DDEA2CA482A}" v="371" dt="2022-10-19T03:58:39.412"/>
    <p1510:client id="{DA59C23E-86BB-B929-8684-82DAF964BB50}" v="882" dt="2023-03-29T19:15:39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A86D0-BD92-4022-ACB2-A8BBE037150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EB7963-5020-4E5A-A3AF-3CF24AC11393}">
      <dgm:prSet/>
      <dgm:spPr/>
      <dgm:t>
        <a:bodyPr/>
        <a:lstStyle/>
        <a:p>
          <a:pPr rtl="0"/>
          <a:r>
            <a:rPr lang="en-US" dirty="0"/>
            <a:t>Background</a:t>
          </a:r>
        </a:p>
      </dgm:t>
    </dgm:pt>
    <dgm:pt modelId="{89F904D5-10D3-4323-A9FF-53EFDB1BAF14}" type="parTrans" cxnId="{DA900F64-7D90-4894-B69D-6F204DC20E3A}">
      <dgm:prSet/>
      <dgm:spPr/>
      <dgm:t>
        <a:bodyPr/>
        <a:lstStyle/>
        <a:p>
          <a:endParaRPr lang="en-US"/>
        </a:p>
      </dgm:t>
    </dgm:pt>
    <dgm:pt modelId="{BBA96D99-5197-459A-8E67-2856A0B9D3C4}" type="sibTrans" cxnId="{DA900F64-7D90-4894-B69D-6F204DC20E3A}">
      <dgm:prSet/>
      <dgm:spPr/>
      <dgm:t>
        <a:bodyPr/>
        <a:lstStyle/>
        <a:p>
          <a:endParaRPr lang="en-US"/>
        </a:p>
      </dgm:t>
    </dgm:pt>
    <dgm:pt modelId="{FF5BE4B2-746B-4688-871C-187EB98F50F0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Synthesizing Insert Sequences</a:t>
          </a:r>
          <a:endParaRPr lang="en-US" dirty="0"/>
        </a:p>
      </dgm:t>
    </dgm:pt>
    <dgm:pt modelId="{9BCD2E84-141B-49A6-859D-701146D43498}" type="parTrans" cxnId="{03641DB1-683F-49C5-8273-08EC77846581}">
      <dgm:prSet/>
      <dgm:spPr/>
      <dgm:t>
        <a:bodyPr/>
        <a:lstStyle/>
        <a:p>
          <a:endParaRPr lang="en-US"/>
        </a:p>
      </dgm:t>
    </dgm:pt>
    <dgm:pt modelId="{F16E1BF2-262D-4C4E-B9FF-3D81CA9C0116}" type="sibTrans" cxnId="{03641DB1-683F-49C5-8273-08EC77846581}">
      <dgm:prSet/>
      <dgm:spPr/>
      <dgm:t>
        <a:bodyPr/>
        <a:lstStyle/>
        <a:p>
          <a:endParaRPr lang="en-US"/>
        </a:p>
      </dgm:t>
    </dgm:pt>
    <dgm:pt modelId="{F90B492E-E66C-4C23-B22F-26D045FDBA05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Process / Results</a:t>
          </a:r>
        </a:p>
      </dgm:t>
    </dgm:pt>
    <dgm:pt modelId="{13418BFC-F045-4670-905F-91B10365B0EB}" type="parTrans" cxnId="{A77D461A-51CE-410B-8943-97507CC2D761}">
      <dgm:prSet/>
      <dgm:spPr/>
      <dgm:t>
        <a:bodyPr/>
        <a:lstStyle/>
        <a:p>
          <a:endParaRPr lang="en-US"/>
        </a:p>
      </dgm:t>
    </dgm:pt>
    <dgm:pt modelId="{42B6DBD7-6E96-484E-A991-CEB8817E7458}" type="sibTrans" cxnId="{A77D461A-51CE-410B-8943-97507CC2D761}">
      <dgm:prSet/>
      <dgm:spPr/>
      <dgm:t>
        <a:bodyPr/>
        <a:lstStyle/>
        <a:p>
          <a:endParaRPr lang="en-US"/>
        </a:p>
      </dgm:t>
    </dgm:pt>
    <dgm:pt modelId="{11540CAC-94CF-4059-87C4-D25E89343E8D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Conclusions / Future Work</a:t>
          </a:r>
        </a:p>
      </dgm:t>
    </dgm:pt>
    <dgm:pt modelId="{67C6CB82-0952-4C46-9E06-FA7E180B9617}" type="parTrans" cxnId="{86E7B7DF-D7A7-48F9-B1AF-173003FE6EF1}">
      <dgm:prSet/>
      <dgm:spPr/>
      <dgm:t>
        <a:bodyPr/>
        <a:lstStyle/>
        <a:p>
          <a:endParaRPr lang="en-US"/>
        </a:p>
      </dgm:t>
    </dgm:pt>
    <dgm:pt modelId="{BC39BF37-261F-4E3E-9190-2F25E544A05A}" type="sibTrans" cxnId="{86E7B7DF-D7A7-48F9-B1AF-173003FE6EF1}">
      <dgm:prSet/>
      <dgm:spPr/>
      <dgm:t>
        <a:bodyPr/>
        <a:lstStyle/>
        <a:p>
          <a:endParaRPr lang="en-US"/>
        </a:p>
      </dgm:t>
    </dgm:pt>
    <dgm:pt modelId="{31454231-580C-4A9D-BCA6-D0371D8E8C44}">
      <dgm:prSet/>
      <dgm:spPr/>
      <dgm:t>
        <a:bodyPr/>
        <a:lstStyle/>
        <a:p>
          <a:pPr rtl="0"/>
          <a:r>
            <a:rPr lang="en-US" dirty="0"/>
            <a:t>Application</a:t>
          </a:r>
        </a:p>
      </dgm:t>
    </dgm:pt>
    <dgm:pt modelId="{6C9F2C47-BB08-4200-BB1E-B2D8415BC9B8}" type="parTrans" cxnId="{00735B8C-D0FE-45D9-91E0-0136F8529E9D}">
      <dgm:prSet/>
      <dgm:spPr/>
      <dgm:t>
        <a:bodyPr/>
        <a:lstStyle/>
        <a:p>
          <a:endParaRPr lang="en-US"/>
        </a:p>
      </dgm:t>
    </dgm:pt>
    <dgm:pt modelId="{4342F107-E79D-4FAB-BE3D-04EC466E94BF}" type="sibTrans" cxnId="{00735B8C-D0FE-45D9-91E0-0136F8529E9D}">
      <dgm:prSet/>
      <dgm:spPr/>
      <dgm:t>
        <a:bodyPr/>
        <a:lstStyle/>
        <a:p>
          <a:endParaRPr lang="en-US"/>
        </a:p>
      </dgm:t>
    </dgm:pt>
    <dgm:pt modelId="{FA37D76C-37B8-45A1-80B8-F9469C784A76}">
      <dgm:prSet/>
      <dgm:spPr/>
      <dgm:t>
        <a:bodyPr/>
        <a:lstStyle/>
        <a:p>
          <a:r>
            <a:rPr lang="en-US" dirty="0"/>
            <a:t>Panitumumab</a:t>
          </a:r>
        </a:p>
      </dgm:t>
    </dgm:pt>
    <dgm:pt modelId="{0D434EFF-F57E-4168-B0A8-0D0C5AB2EFF8}" type="parTrans" cxnId="{D6B69AA7-8472-433B-9802-D41B8456ECF6}">
      <dgm:prSet/>
      <dgm:spPr/>
      <dgm:t>
        <a:bodyPr/>
        <a:lstStyle/>
        <a:p>
          <a:endParaRPr lang="en-US"/>
        </a:p>
      </dgm:t>
    </dgm:pt>
    <dgm:pt modelId="{EFF236DB-D9F4-40D2-9D5C-0CE5291F806D}" type="sibTrans" cxnId="{D6B69AA7-8472-433B-9802-D41B8456ECF6}">
      <dgm:prSet/>
      <dgm:spPr/>
      <dgm:t>
        <a:bodyPr/>
        <a:lstStyle/>
        <a:p>
          <a:endParaRPr lang="en-US"/>
        </a:p>
      </dgm:t>
    </dgm:pt>
    <dgm:pt modelId="{7D192CD5-F037-4444-9233-175E9C0C24AA}">
      <dgm:prSet/>
      <dgm:spPr/>
      <dgm:t>
        <a:bodyPr/>
        <a:lstStyle/>
        <a:p>
          <a:r>
            <a:rPr lang="en-US" dirty="0"/>
            <a:t>General Information</a:t>
          </a:r>
        </a:p>
      </dgm:t>
    </dgm:pt>
    <dgm:pt modelId="{FAEC00E4-3072-46FC-B1DB-96E5208AF336}" type="parTrans" cxnId="{DBC1648A-095F-4B70-B45D-8B6EB37DB34F}">
      <dgm:prSet/>
      <dgm:spPr/>
      <dgm:t>
        <a:bodyPr/>
        <a:lstStyle/>
        <a:p>
          <a:endParaRPr lang="en-US"/>
        </a:p>
      </dgm:t>
    </dgm:pt>
    <dgm:pt modelId="{A7C31010-6317-4697-89BE-A36C28FDD96F}" type="sibTrans" cxnId="{DBC1648A-095F-4B70-B45D-8B6EB37DB34F}">
      <dgm:prSet/>
      <dgm:spPr/>
      <dgm:t>
        <a:bodyPr/>
        <a:lstStyle/>
        <a:p>
          <a:endParaRPr lang="en-US"/>
        </a:p>
      </dgm:t>
    </dgm:pt>
    <dgm:pt modelId="{55CFF132-28C7-4858-BA1E-57A60D440050}" type="pres">
      <dgm:prSet presAssocID="{484A86D0-BD92-4022-ACB2-A8BBE0371509}" presName="linear" presStyleCnt="0">
        <dgm:presLayoutVars>
          <dgm:dir/>
          <dgm:animLvl val="lvl"/>
          <dgm:resizeHandles val="exact"/>
        </dgm:presLayoutVars>
      </dgm:prSet>
      <dgm:spPr/>
    </dgm:pt>
    <dgm:pt modelId="{9261E531-6F81-420A-A8EF-F061F7D05983}" type="pres">
      <dgm:prSet presAssocID="{6CEB7963-5020-4E5A-A3AF-3CF24AC11393}" presName="parentLin" presStyleCnt="0"/>
      <dgm:spPr/>
    </dgm:pt>
    <dgm:pt modelId="{D60A0646-6AA3-4CA4-B5CF-1545FAA16E81}" type="pres">
      <dgm:prSet presAssocID="{6CEB7963-5020-4E5A-A3AF-3CF24AC11393}" presName="parentLeftMargin" presStyleLbl="node1" presStyleIdx="0" presStyleCnt="4"/>
      <dgm:spPr/>
    </dgm:pt>
    <dgm:pt modelId="{986D6204-D5FF-4093-AE50-8574B8F64532}" type="pres">
      <dgm:prSet presAssocID="{6CEB7963-5020-4E5A-A3AF-3CF24AC1139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D7FB08-553C-4932-AAD3-EC95B195655F}" type="pres">
      <dgm:prSet presAssocID="{6CEB7963-5020-4E5A-A3AF-3CF24AC11393}" presName="negativeSpace" presStyleCnt="0"/>
      <dgm:spPr/>
    </dgm:pt>
    <dgm:pt modelId="{E59820DC-3B70-4A8F-A866-F0367B2FE55A}" type="pres">
      <dgm:prSet presAssocID="{6CEB7963-5020-4E5A-A3AF-3CF24AC11393}" presName="childText" presStyleLbl="conFgAcc1" presStyleIdx="0" presStyleCnt="4">
        <dgm:presLayoutVars>
          <dgm:bulletEnabled val="1"/>
        </dgm:presLayoutVars>
      </dgm:prSet>
      <dgm:spPr/>
    </dgm:pt>
    <dgm:pt modelId="{03AFF840-0CE8-4584-871A-99B8145B61D1}" type="pres">
      <dgm:prSet presAssocID="{BBA96D99-5197-459A-8E67-2856A0B9D3C4}" presName="spaceBetweenRectangles" presStyleCnt="0"/>
      <dgm:spPr/>
    </dgm:pt>
    <dgm:pt modelId="{41F691D0-D314-4C55-956A-31B7414407D0}" type="pres">
      <dgm:prSet presAssocID="{FF5BE4B2-746B-4688-871C-187EB98F50F0}" presName="parentLin" presStyleCnt="0"/>
      <dgm:spPr/>
    </dgm:pt>
    <dgm:pt modelId="{D357E242-1314-4FDE-83E8-63CB478BBBC4}" type="pres">
      <dgm:prSet presAssocID="{FF5BE4B2-746B-4688-871C-187EB98F50F0}" presName="parentLeftMargin" presStyleLbl="node1" presStyleIdx="0" presStyleCnt="4"/>
      <dgm:spPr/>
    </dgm:pt>
    <dgm:pt modelId="{7A129CEC-BABE-42D8-8F60-8FC20E0FD4DB}" type="pres">
      <dgm:prSet presAssocID="{FF5BE4B2-746B-4688-871C-187EB98F50F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5E05467-4346-42A1-9BAD-8ADA6B0209E1}" type="pres">
      <dgm:prSet presAssocID="{FF5BE4B2-746B-4688-871C-187EB98F50F0}" presName="negativeSpace" presStyleCnt="0"/>
      <dgm:spPr/>
    </dgm:pt>
    <dgm:pt modelId="{FB5F30F5-4A0D-4D26-92DA-638D1849B4C3}" type="pres">
      <dgm:prSet presAssocID="{FF5BE4B2-746B-4688-871C-187EB98F50F0}" presName="childText" presStyleLbl="conFgAcc1" presStyleIdx="1" presStyleCnt="4">
        <dgm:presLayoutVars>
          <dgm:bulletEnabled val="1"/>
        </dgm:presLayoutVars>
      </dgm:prSet>
      <dgm:spPr/>
    </dgm:pt>
    <dgm:pt modelId="{974297E5-C409-46D7-94D4-3ABC014E17FB}" type="pres">
      <dgm:prSet presAssocID="{F16E1BF2-262D-4C4E-B9FF-3D81CA9C0116}" presName="spaceBetweenRectangles" presStyleCnt="0"/>
      <dgm:spPr/>
    </dgm:pt>
    <dgm:pt modelId="{08DC6109-92F9-4F28-876F-67978A2DA773}" type="pres">
      <dgm:prSet presAssocID="{F90B492E-E66C-4C23-B22F-26D045FDBA05}" presName="parentLin" presStyleCnt="0"/>
      <dgm:spPr/>
    </dgm:pt>
    <dgm:pt modelId="{82E3B3E5-F5DD-4B40-BB20-C813C887A2EF}" type="pres">
      <dgm:prSet presAssocID="{F90B492E-E66C-4C23-B22F-26D045FDBA05}" presName="parentLeftMargin" presStyleLbl="node1" presStyleIdx="1" presStyleCnt="4"/>
      <dgm:spPr/>
    </dgm:pt>
    <dgm:pt modelId="{56E6E856-064E-44B6-A154-071DB1119310}" type="pres">
      <dgm:prSet presAssocID="{F90B492E-E66C-4C23-B22F-26D045FDBA0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40BB0DD-A1F1-43C7-B8BF-F8506FCF400F}" type="pres">
      <dgm:prSet presAssocID="{F90B492E-E66C-4C23-B22F-26D045FDBA05}" presName="negativeSpace" presStyleCnt="0"/>
      <dgm:spPr/>
    </dgm:pt>
    <dgm:pt modelId="{F1D8328A-C3E7-4204-8CC6-711AE41EF8C2}" type="pres">
      <dgm:prSet presAssocID="{F90B492E-E66C-4C23-B22F-26D045FDBA05}" presName="childText" presStyleLbl="conFgAcc1" presStyleIdx="2" presStyleCnt="4">
        <dgm:presLayoutVars>
          <dgm:bulletEnabled val="1"/>
        </dgm:presLayoutVars>
      </dgm:prSet>
      <dgm:spPr/>
    </dgm:pt>
    <dgm:pt modelId="{B2DA2754-9226-4FEC-B86A-3F5F3A887220}" type="pres">
      <dgm:prSet presAssocID="{42B6DBD7-6E96-484E-A991-CEB8817E7458}" presName="spaceBetweenRectangles" presStyleCnt="0"/>
      <dgm:spPr/>
    </dgm:pt>
    <dgm:pt modelId="{608D6361-C3CC-41F2-B1FD-56EA6BF53DAE}" type="pres">
      <dgm:prSet presAssocID="{11540CAC-94CF-4059-87C4-D25E89343E8D}" presName="parentLin" presStyleCnt="0"/>
      <dgm:spPr/>
    </dgm:pt>
    <dgm:pt modelId="{95E49321-042C-4683-AA60-0FA25D638CAE}" type="pres">
      <dgm:prSet presAssocID="{11540CAC-94CF-4059-87C4-D25E89343E8D}" presName="parentLeftMargin" presStyleLbl="node1" presStyleIdx="2" presStyleCnt="4"/>
      <dgm:spPr/>
    </dgm:pt>
    <dgm:pt modelId="{2751EF02-ACA6-4813-8304-2D54C8974557}" type="pres">
      <dgm:prSet presAssocID="{11540CAC-94CF-4059-87C4-D25E89343E8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706B5BC-46C9-4E85-887F-961B9C7C1204}" type="pres">
      <dgm:prSet presAssocID="{11540CAC-94CF-4059-87C4-D25E89343E8D}" presName="negativeSpace" presStyleCnt="0"/>
      <dgm:spPr/>
    </dgm:pt>
    <dgm:pt modelId="{9F74C714-4911-4CAC-968E-CA918702737C}" type="pres">
      <dgm:prSet presAssocID="{11540CAC-94CF-4059-87C4-D25E89343E8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2F6B102-AF1F-4C5D-9EF0-94E71D5A05C0}" type="presOf" srcId="{FA37D76C-37B8-45A1-80B8-F9469C784A76}" destId="{E59820DC-3B70-4A8F-A866-F0367B2FE55A}" srcOrd="0" destOrd="1" presId="urn:microsoft.com/office/officeart/2005/8/layout/list1"/>
    <dgm:cxn modelId="{A77D461A-51CE-410B-8943-97507CC2D761}" srcId="{484A86D0-BD92-4022-ACB2-A8BBE0371509}" destId="{F90B492E-E66C-4C23-B22F-26D045FDBA05}" srcOrd="2" destOrd="0" parTransId="{13418BFC-F045-4670-905F-91B10365B0EB}" sibTransId="{42B6DBD7-6E96-484E-A991-CEB8817E7458}"/>
    <dgm:cxn modelId="{1D511630-4C1A-4988-9DBC-05ACAA37BFB5}" type="presOf" srcId="{6CEB7963-5020-4E5A-A3AF-3CF24AC11393}" destId="{D60A0646-6AA3-4CA4-B5CF-1545FAA16E81}" srcOrd="0" destOrd="0" presId="urn:microsoft.com/office/officeart/2005/8/layout/list1"/>
    <dgm:cxn modelId="{754E2631-56BE-4ED8-B40E-BBEE0D7A4615}" type="presOf" srcId="{7D192CD5-F037-4444-9233-175E9C0C24AA}" destId="{E59820DC-3B70-4A8F-A866-F0367B2FE55A}" srcOrd="0" destOrd="2" presId="urn:microsoft.com/office/officeart/2005/8/layout/list1"/>
    <dgm:cxn modelId="{F74D5B3F-57BE-4E6D-8381-49AFC2D35AB4}" type="presOf" srcId="{FF5BE4B2-746B-4688-871C-187EB98F50F0}" destId="{7A129CEC-BABE-42D8-8F60-8FC20E0FD4DB}" srcOrd="1" destOrd="0" presId="urn:microsoft.com/office/officeart/2005/8/layout/list1"/>
    <dgm:cxn modelId="{A0F9B15F-A7BD-4683-8D8E-840E489F4F33}" type="presOf" srcId="{484A86D0-BD92-4022-ACB2-A8BBE0371509}" destId="{55CFF132-28C7-4858-BA1E-57A60D440050}" srcOrd="0" destOrd="0" presId="urn:microsoft.com/office/officeart/2005/8/layout/list1"/>
    <dgm:cxn modelId="{981C6642-8E1E-45C2-BB95-2C475F0B94E1}" type="presOf" srcId="{F90B492E-E66C-4C23-B22F-26D045FDBA05}" destId="{82E3B3E5-F5DD-4B40-BB20-C813C887A2EF}" srcOrd="0" destOrd="0" presId="urn:microsoft.com/office/officeart/2005/8/layout/list1"/>
    <dgm:cxn modelId="{DA900F64-7D90-4894-B69D-6F204DC20E3A}" srcId="{484A86D0-BD92-4022-ACB2-A8BBE0371509}" destId="{6CEB7963-5020-4E5A-A3AF-3CF24AC11393}" srcOrd="0" destOrd="0" parTransId="{89F904D5-10D3-4323-A9FF-53EFDB1BAF14}" sibTransId="{BBA96D99-5197-459A-8E67-2856A0B9D3C4}"/>
    <dgm:cxn modelId="{5E2A5445-64AB-4632-BC49-964F0F03F608}" type="presOf" srcId="{F90B492E-E66C-4C23-B22F-26D045FDBA05}" destId="{56E6E856-064E-44B6-A154-071DB1119310}" srcOrd="1" destOrd="0" presId="urn:microsoft.com/office/officeart/2005/8/layout/list1"/>
    <dgm:cxn modelId="{ED0FD67F-749A-4F87-94F3-AAC79D032ED6}" type="presOf" srcId="{6CEB7963-5020-4E5A-A3AF-3CF24AC11393}" destId="{986D6204-D5FF-4093-AE50-8574B8F64532}" srcOrd="1" destOrd="0" presId="urn:microsoft.com/office/officeart/2005/8/layout/list1"/>
    <dgm:cxn modelId="{DBC1648A-095F-4B70-B45D-8B6EB37DB34F}" srcId="{6CEB7963-5020-4E5A-A3AF-3CF24AC11393}" destId="{7D192CD5-F037-4444-9233-175E9C0C24AA}" srcOrd="2" destOrd="0" parTransId="{FAEC00E4-3072-46FC-B1DB-96E5208AF336}" sibTransId="{A7C31010-6317-4697-89BE-A36C28FDD96F}"/>
    <dgm:cxn modelId="{00735B8C-D0FE-45D9-91E0-0136F8529E9D}" srcId="{6CEB7963-5020-4E5A-A3AF-3CF24AC11393}" destId="{31454231-580C-4A9D-BCA6-D0371D8E8C44}" srcOrd="0" destOrd="0" parTransId="{6C9F2C47-BB08-4200-BB1E-B2D8415BC9B8}" sibTransId="{4342F107-E79D-4FAB-BE3D-04EC466E94BF}"/>
    <dgm:cxn modelId="{28CBA2A3-DB42-4B2D-A8D4-87C666D643C7}" type="presOf" srcId="{FF5BE4B2-746B-4688-871C-187EB98F50F0}" destId="{D357E242-1314-4FDE-83E8-63CB478BBBC4}" srcOrd="0" destOrd="0" presId="urn:microsoft.com/office/officeart/2005/8/layout/list1"/>
    <dgm:cxn modelId="{D6B69AA7-8472-433B-9802-D41B8456ECF6}" srcId="{6CEB7963-5020-4E5A-A3AF-3CF24AC11393}" destId="{FA37D76C-37B8-45A1-80B8-F9469C784A76}" srcOrd="1" destOrd="0" parTransId="{0D434EFF-F57E-4168-B0A8-0D0C5AB2EFF8}" sibTransId="{EFF236DB-D9F4-40D2-9D5C-0CE5291F806D}"/>
    <dgm:cxn modelId="{0C9240AE-4A39-47DD-86E1-F97D327A461A}" type="presOf" srcId="{11540CAC-94CF-4059-87C4-D25E89343E8D}" destId="{95E49321-042C-4683-AA60-0FA25D638CAE}" srcOrd="0" destOrd="0" presId="urn:microsoft.com/office/officeart/2005/8/layout/list1"/>
    <dgm:cxn modelId="{03641DB1-683F-49C5-8273-08EC77846581}" srcId="{484A86D0-BD92-4022-ACB2-A8BBE0371509}" destId="{FF5BE4B2-746B-4688-871C-187EB98F50F0}" srcOrd="1" destOrd="0" parTransId="{9BCD2E84-141B-49A6-859D-701146D43498}" sibTransId="{F16E1BF2-262D-4C4E-B9FF-3D81CA9C0116}"/>
    <dgm:cxn modelId="{925A4DD9-DF86-448A-887E-02AA3F61FA6A}" type="presOf" srcId="{11540CAC-94CF-4059-87C4-D25E89343E8D}" destId="{2751EF02-ACA6-4813-8304-2D54C8974557}" srcOrd="1" destOrd="0" presId="urn:microsoft.com/office/officeart/2005/8/layout/list1"/>
    <dgm:cxn modelId="{86E7B7DF-D7A7-48F9-B1AF-173003FE6EF1}" srcId="{484A86D0-BD92-4022-ACB2-A8BBE0371509}" destId="{11540CAC-94CF-4059-87C4-D25E89343E8D}" srcOrd="3" destOrd="0" parTransId="{67C6CB82-0952-4C46-9E06-FA7E180B9617}" sibTransId="{BC39BF37-261F-4E3E-9190-2F25E544A05A}"/>
    <dgm:cxn modelId="{4E9D17F8-586E-4EF9-A4A2-1254A68737CC}" type="presOf" srcId="{31454231-580C-4A9D-BCA6-D0371D8E8C44}" destId="{E59820DC-3B70-4A8F-A866-F0367B2FE55A}" srcOrd="0" destOrd="0" presId="urn:microsoft.com/office/officeart/2005/8/layout/list1"/>
    <dgm:cxn modelId="{00B9D7DE-D91B-471C-82B3-942151A40547}" type="presParOf" srcId="{55CFF132-28C7-4858-BA1E-57A60D440050}" destId="{9261E531-6F81-420A-A8EF-F061F7D05983}" srcOrd="0" destOrd="0" presId="urn:microsoft.com/office/officeart/2005/8/layout/list1"/>
    <dgm:cxn modelId="{E45E9C2A-EC23-4A26-99E1-83DDAAC4E836}" type="presParOf" srcId="{9261E531-6F81-420A-A8EF-F061F7D05983}" destId="{D60A0646-6AA3-4CA4-B5CF-1545FAA16E81}" srcOrd="0" destOrd="0" presId="urn:microsoft.com/office/officeart/2005/8/layout/list1"/>
    <dgm:cxn modelId="{B8408467-095F-40DF-97A7-5D2B9E3F6874}" type="presParOf" srcId="{9261E531-6F81-420A-A8EF-F061F7D05983}" destId="{986D6204-D5FF-4093-AE50-8574B8F64532}" srcOrd="1" destOrd="0" presId="urn:microsoft.com/office/officeart/2005/8/layout/list1"/>
    <dgm:cxn modelId="{DC16B9B5-6E53-4B6E-9899-2C2480E68979}" type="presParOf" srcId="{55CFF132-28C7-4858-BA1E-57A60D440050}" destId="{25D7FB08-553C-4932-AAD3-EC95B195655F}" srcOrd="1" destOrd="0" presId="urn:microsoft.com/office/officeart/2005/8/layout/list1"/>
    <dgm:cxn modelId="{79C410E9-D1C1-4C51-867A-D5B3679CC5A8}" type="presParOf" srcId="{55CFF132-28C7-4858-BA1E-57A60D440050}" destId="{E59820DC-3B70-4A8F-A866-F0367B2FE55A}" srcOrd="2" destOrd="0" presId="urn:microsoft.com/office/officeart/2005/8/layout/list1"/>
    <dgm:cxn modelId="{FFAABBB8-A821-4DE5-AD51-CAA907B577B3}" type="presParOf" srcId="{55CFF132-28C7-4858-BA1E-57A60D440050}" destId="{03AFF840-0CE8-4584-871A-99B8145B61D1}" srcOrd="3" destOrd="0" presId="urn:microsoft.com/office/officeart/2005/8/layout/list1"/>
    <dgm:cxn modelId="{4AE184AF-EA29-4D1C-B2E9-039FAA26CCEF}" type="presParOf" srcId="{55CFF132-28C7-4858-BA1E-57A60D440050}" destId="{41F691D0-D314-4C55-956A-31B7414407D0}" srcOrd="4" destOrd="0" presId="urn:microsoft.com/office/officeart/2005/8/layout/list1"/>
    <dgm:cxn modelId="{826E4377-8D40-4E53-BBAF-E4674C8A7F88}" type="presParOf" srcId="{41F691D0-D314-4C55-956A-31B7414407D0}" destId="{D357E242-1314-4FDE-83E8-63CB478BBBC4}" srcOrd="0" destOrd="0" presId="urn:microsoft.com/office/officeart/2005/8/layout/list1"/>
    <dgm:cxn modelId="{F5188138-47BD-4D3F-8A93-1E5A30411E31}" type="presParOf" srcId="{41F691D0-D314-4C55-956A-31B7414407D0}" destId="{7A129CEC-BABE-42D8-8F60-8FC20E0FD4DB}" srcOrd="1" destOrd="0" presId="urn:microsoft.com/office/officeart/2005/8/layout/list1"/>
    <dgm:cxn modelId="{0F0FF249-9C33-448B-BA27-25B9E66212AF}" type="presParOf" srcId="{55CFF132-28C7-4858-BA1E-57A60D440050}" destId="{15E05467-4346-42A1-9BAD-8ADA6B0209E1}" srcOrd="5" destOrd="0" presId="urn:microsoft.com/office/officeart/2005/8/layout/list1"/>
    <dgm:cxn modelId="{F9521B08-DA30-4CE4-8283-EC9A8914E414}" type="presParOf" srcId="{55CFF132-28C7-4858-BA1E-57A60D440050}" destId="{FB5F30F5-4A0D-4D26-92DA-638D1849B4C3}" srcOrd="6" destOrd="0" presId="urn:microsoft.com/office/officeart/2005/8/layout/list1"/>
    <dgm:cxn modelId="{679B5C48-17D8-44BD-8720-8045500CEC11}" type="presParOf" srcId="{55CFF132-28C7-4858-BA1E-57A60D440050}" destId="{974297E5-C409-46D7-94D4-3ABC014E17FB}" srcOrd="7" destOrd="0" presId="urn:microsoft.com/office/officeart/2005/8/layout/list1"/>
    <dgm:cxn modelId="{F2E50B8E-F54A-4B73-9FA1-E4E873D6174D}" type="presParOf" srcId="{55CFF132-28C7-4858-BA1E-57A60D440050}" destId="{08DC6109-92F9-4F28-876F-67978A2DA773}" srcOrd="8" destOrd="0" presId="urn:microsoft.com/office/officeart/2005/8/layout/list1"/>
    <dgm:cxn modelId="{847A64AF-6F11-4BFB-AD8E-75710BECEDA8}" type="presParOf" srcId="{08DC6109-92F9-4F28-876F-67978A2DA773}" destId="{82E3B3E5-F5DD-4B40-BB20-C813C887A2EF}" srcOrd="0" destOrd="0" presId="urn:microsoft.com/office/officeart/2005/8/layout/list1"/>
    <dgm:cxn modelId="{663CB7C0-C6BB-47F3-AB5F-B14AA4DC47B5}" type="presParOf" srcId="{08DC6109-92F9-4F28-876F-67978A2DA773}" destId="{56E6E856-064E-44B6-A154-071DB1119310}" srcOrd="1" destOrd="0" presId="urn:microsoft.com/office/officeart/2005/8/layout/list1"/>
    <dgm:cxn modelId="{6F2F185D-1134-444D-8E69-D6EDD14EB1B7}" type="presParOf" srcId="{55CFF132-28C7-4858-BA1E-57A60D440050}" destId="{540BB0DD-A1F1-43C7-B8BF-F8506FCF400F}" srcOrd="9" destOrd="0" presId="urn:microsoft.com/office/officeart/2005/8/layout/list1"/>
    <dgm:cxn modelId="{6CB93392-127D-4D4D-A10E-E9F81EB1B043}" type="presParOf" srcId="{55CFF132-28C7-4858-BA1E-57A60D440050}" destId="{F1D8328A-C3E7-4204-8CC6-711AE41EF8C2}" srcOrd="10" destOrd="0" presId="urn:microsoft.com/office/officeart/2005/8/layout/list1"/>
    <dgm:cxn modelId="{E217750B-6C99-42AB-9206-4D86FF8D4420}" type="presParOf" srcId="{55CFF132-28C7-4858-BA1E-57A60D440050}" destId="{B2DA2754-9226-4FEC-B86A-3F5F3A887220}" srcOrd="11" destOrd="0" presId="urn:microsoft.com/office/officeart/2005/8/layout/list1"/>
    <dgm:cxn modelId="{DDB2F1AD-CBA3-475B-B721-6573E4FA3D79}" type="presParOf" srcId="{55CFF132-28C7-4858-BA1E-57A60D440050}" destId="{608D6361-C3CC-41F2-B1FD-56EA6BF53DAE}" srcOrd="12" destOrd="0" presId="urn:microsoft.com/office/officeart/2005/8/layout/list1"/>
    <dgm:cxn modelId="{A6128C21-FF68-4B9E-A11A-24A8427F4A81}" type="presParOf" srcId="{608D6361-C3CC-41F2-B1FD-56EA6BF53DAE}" destId="{95E49321-042C-4683-AA60-0FA25D638CAE}" srcOrd="0" destOrd="0" presId="urn:microsoft.com/office/officeart/2005/8/layout/list1"/>
    <dgm:cxn modelId="{16DF9A31-B4BF-4B57-BBCA-68AF19075E62}" type="presParOf" srcId="{608D6361-C3CC-41F2-B1FD-56EA6BF53DAE}" destId="{2751EF02-ACA6-4813-8304-2D54C8974557}" srcOrd="1" destOrd="0" presId="urn:microsoft.com/office/officeart/2005/8/layout/list1"/>
    <dgm:cxn modelId="{16270B12-4AA5-4E01-B335-1A3397A7AC15}" type="presParOf" srcId="{55CFF132-28C7-4858-BA1E-57A60D440050}" destId="{4706B5BC-46C9-4E85-887F-961B9C7C1204}" srcOrd="13" destOrd="0" presId="urn:microsoft.com/office/officeart/2005/8/layout/list1"/>
    <dgm:cxn modelId="{A55EDB19-C055-4E34-B957-903E4F97B828}" type="presParOf" srcId="{55CFF132-28C7-4858-BA1E-57A60D440050}" destId="{9F74C714-4911-4CAC-968E-CA918702737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820DC-3B70-4A8F-A866-F0367B2FE55A}">
      <dsp:nvSpPr>
        <dsp:cNvPr id="0" name=""/>
        <dsp:cNvSpPr/>
      </dsp:nvSpPr>
      <dsp:spPr>
        <a:xfrm>
          <a:off x="0" y="469733"/>
          <a:ext cx="5732205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883" tIns="437388" rIns="444883" bIns="149352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Application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Panitumumab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General Information</a:t>
          </a:r>
        </a:p>
      </dsp:txBody>
      <dsp:txXfrm>
        <a:off x="0" y="469733"/>
        <a:ext cx="5732205" cy="1587600"/>
      </dsp:txXfrm>
    </dsp:sp>
    <dsp:sp modelId="{986D6204-D5FF-4093-AE50-8574B8F64532}">
      <dsp:nvSpPr>
        <dsp:cNvPr id="0" name=""/>
        <dsp:cNvSpPr/>
      </dsp:nvSpPr>
      <dsp:spPr>
        <a:xfrm>
          <a:off x="286610" y="159773"/>
          <a:ext cx="4012544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665" tIns="0" rIns="151665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Background</a:t>
          </a:r>
        </a:p>
      </dsp:txBody>
      <dsp:txXfrm>
        <a:off x="316872" y="190035"/>
        <a:ext cx="3952020" cy="559396"/>
      </dsp:txXfrm>
    </dsp:sp>
    <dsp:sp modelId="{FB5F30F5-4A0D-4D26-92DA-638D1849B4C3}">
      <dsp:nvSpPr>
        <dsp:cNvPr id="0" name=""/>
        <dsp:cNvSpPr/>
      </dsp:nvSpPr>
      <dsp:spPr>
        <a:xfrm>
          <a:off x="0" y="2480693"/>
          <a:ext cx="57322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29CEC-BABE-42D8-8F60-8FC20E0FD4DB}">
      <dsp:nvSpPr>
        <dsp:cNvPr id="0" name=""/>
        <dsp:cNvSpPr/>
      </dsp:nvSpPr>
      <dsp:spPr>
        <a:xfrm>
          <a:off x="286610" y="2170733"/>
          <a:ext cx="4012544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665" tIns="0" rIns="151665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randview Display"/>
            </a:rPr>
            <a:t>Synthesizing Insert Sequences</a:t>
          </a:r>
          <a:endParaRPr lang="en-US" sz="2100" kern="1200" dirty="0"/>
        </a:p>
      </dsp:txBody>
      <dsp:txXfrm>
        <a:off x="316872" y="2200995"/>
        <a:ext cx="3952020" cy="559396"/>
      </dsp:txXfrm>
    </dsp:sp>
    <dsp:sp modelId="{F1D8328A-C3E7-4204-8CC6-711AE41EF8C2}">
      <dsp:nvSpPr>
        <dsp:cNvPr id="0" name=""/>
        <dsp:cNvSpPr/>
      </dsp:nvSpPr>
      <dsp:spPr>
        <a:xfrm>
          <a:off x="0" y="3433254"/>
          <a:ext cx="57322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6E856-064E-44B6-A154-071DB1119310}">
      <dsp:nvSpPr>
        <dsp:cNvPr id="0" name=""/>
        <dsp:cNvSpPr/>
      </dsp:nvSpPr>
      <dsp:spPr>
        <a:xfrm>
          <a:off x="286610" y="3123294"/>
          <a:ext cx="4012544" cy="619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665" tIns="0" rIns="151665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randview Display"/>
            </a:rPr>
            <a:t>Process / Results</a:t>
          </a:r>
        </a:p>
      </dsp:txBody>
      <dsp:txXfrm>
        <a:off x="316872" y="3153556"/>
        <a:ext cx="3952020" cy="559396"/>
      </dsp:txXfrm>
    </dsp:sp>
    <dsp:sp modelId="{9F74C714-4911-4CAC-968E-CA918702737C}">
      <dsp:nvSpPr>
        <dsp:cNvPr id="0" name=""/>
        <dsp:cNvSpPr/>
      </dsp:nvSpPr>
      <dsp:spPr>
        <a:xfrm>
          <a:off x="0" y="4385814"/>
          <a:ext cx="57322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1EF02-ACA6-4813-8304-2D54C8974557}">
      <dsp:nvSpPr>
        <dsp:cNvPr id="0" name=""/>
        <dsp:cNvSpPr/>
      </dsp:nvSpPr>
      <dsp:spPr>
        <a:xfrm>
          <a:off x="286610" y="4075854"/>
          <a:ext cx="4012544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665" tIns="0" rIns="151665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randview Display"/>
            </a:rPr>
            <a:t>Conclusions / Future Work</a:t>
          </a:r>
        </a:p>
      </dsp:txBody>
      <dsp:txXfrm>
        <a:off x="316872" y="4106116"/>
        <a:ext cx="3952020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BBA361-5718-4F1F-8464-CCAD307A6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BBB99-8470-4511-B41A-E0402708FE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2943A-2DF0-464E-9C7F-EEC27A527F8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DC02C-0E0E-4E52-9C1E-EA682AA75F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5018-8774-44FC-BB62-5DD4CEAAAD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C977B-8256-4145-8C2D-34B1B8895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3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EBF3-7164-428A-F7FB-BA8AB2427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9936F-BA91-7EB2-DEBE-785A7FB8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4F66-A17C-2AF4-34F9-9E1CBAD1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0DD9-6788-F5B5-4873-08022E9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C6FC-2627-0FA0-82A7-E6E12A8D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2B25-5C6B-344B-1BAE-BC071F7E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222D8-BC22-315D-BA84-753C1148B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DBA67-9967-6327-E6B4-787F20A17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98275-9D1A-6208-871D-7250B544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7090A-6240-D040-1DE8-421B7AFD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2BA8C-9A73-AC40-1755-D59AD4A9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F6CF-2C12-CF68-88B7-0DACBC3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0AF09B-D112-8941-AE06-B9EEA412A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60FB8-5E99-FD8A-86DF-386F05DE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8FC3E-0E05-239A-0F81-F9175FFF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D6E74-4231-1357-ACD6-F8F2CD6E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41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43F40D-FD94-9AC4-261B-128869C67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B830D-B6B7-0579-7451-885379CEC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B749-8716-1491-0FA4-177C3C65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279DE-C28C-A888-BDDF-11634E2F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15CCD-B387-C6AF-BCC3-97D2C615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EBF3-7164-428A-F7FB-BA8AB2427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9936F-BA91-7EB2-DEBE-785A7FB8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4F66-A17C-2AF4-34F9-9E1CBAD1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0DD9-6788-F5B5-4873-08022E9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C6FC-2627-0FA0-82A7-E6E12A8D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A73C75-EC61-46CB-AB73-4770D654EAED}"/>
              </a:ext>
            </a:extLst>
          </p:cNvPr>
          <p:cNvSpPr/>
          <p:nvPr userDrawn="1"/>
        </p:nvSpPr>
        <p:spPr>
          <a:xfrm>
            <a:off x="0" y="-14566"/>
            <a:ext cx="12192000" cy="1043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52FDB-0F01-4629-AAFD-B5B21380E327}"/>
              </a:ext>
            </a:extLst>
          </p:cNvPr>
          <p:cNvSpPr txBox="1"/>
          <p:nvPr userDrawn="1"/>
        </p:nvSpPr>
        <p:spPr>
          <a:xfrm>
            <a:off x="7517932" y="331072"/>
            <a:ext cx="3204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 Narrow" panose="020B0606020202030204" pitchFamily="34" charset="0"/>
              </a:rPr>
              <a:t>National Aeronautics and</a:t>
            </a:r>
          </a:p>
          <a:p>
            <a:pPr algn="r"/>
            <a:r>
              <a:rPr lang="en-US" sz="1100" dirty="0">
                <a:latin typeface="Arial Narrow" panose="020B0606020202030204" pitchFamily="34" charset="0"/>
              </a:rPr>
              <a:t>Space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73F37-CF7B-4848-8631-17F539B11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02586"/>
            <a:ext cx="2680676" cy="687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181CE-4E43-4BF3-91F0-D3F3B36C7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8264" r="25000" b="6737"/>
          <a:stretch/>
        </p:blipFill>
        <p:spPr>
          <a:xfrm>
            <a:off x="11053453" y="202586"/>
            <a:ext cx="807471" cy="6944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F4F7B0-31C9-45A0-B5A6-2D8434AE113B}"/>
              </a:ext>
            </a:extLst>
          </p:cNvPr>
          <p:cNvCxnSpPr/>
          <p:nvPr userDrawn="1"/>
        </p:nvCxnSpPr>
        <p:spPr>
          <a:xfrm>
            <a:off x="10851502" y="286564"/>
            <a:ext cx="0" cy="4846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32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85C7-F34F-EB5B-BB78-D047DF4C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D71D7-43A2-1F49-09FE-8B6D7E2A7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62B85-6973-6932-74D8-A7EB7389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BEF9B-3CA4-BA68-186D-3121EE7A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1454-AA14-F754-C707-9C6C0938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6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3492-E711-DF8F-6D5E-FDBA55B1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FD330-A1BB-900A-DF7B-D09751D71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D26BC-02DB-AE15-5A4D-9B244061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6561-FBED-C638-805F-3FD23331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745F3-D70F-DE4E-CBAE-460D7CAE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282D-65DC-23AC-1757-2E20B791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7F669-8F45-9AAC-61A4-AB3060BD1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076B7-B99C-88A5-0CE9-6D4E67746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E3D25-2B34-C575-C8B3-3664AC29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59071-CA53-D7D7-9998-DA1417CF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A0395-1EBE-797A-4935-7C497279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3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223E-EBE9-6915-BC9C-B855452F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88317-4674-9C8D-B57F-CEEE58AF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17AA6-AC33-C7A9-B965-C46B2923D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A0CE1-C021-836D-1BE3-8B1547746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8174-9266-9B6B-AEEE-03281514D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B6B53-DF14-A7CE-3A7E-4F8E4362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6CAA3-C892-9926-5FE1-E0CD4782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A136F-FB07-2A29-9AF2-2EFC1C62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BA8C3-3501-4AAD-F3B0-271DB0AD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B1474-C905-980A-377B-015FE935D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F4D6F-75C7-0E89-E915-0BA3709B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0E52A-85EE-816C-07DC-127EBFF4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3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62260-C0E8-CCEE-0E15-9AAEBB46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2E3A7-D98B-4C09-FE0B-1113CABF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28D5E-1667-4C68-C4F8-B478730E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0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B3960-B23B-D81D-CD21-D201820C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5D9F2-CF1A-71D1-ABF0-1F3676D3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929FE-F323-98AC-62E5-3605BC34E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F4979-E1D3-396A-FE70-05F70F4B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842AD-A9E2-FB17-F1AB-8CCF1CCE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9FE40-42C0-577C-B870-D816EBD1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3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30142-A3C0-A767-CABA-7EC20BDB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763C-2F1D-CFA7-7EF0-C4C03A824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2B336-D3BB-8722-5494-1EFE5CC44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CDDBC-71DC-4CC9-5902-C35FDD6AA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E041A-CE63-4EE0-0697-E0C7F5F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-up of a bracelet&#10;&#10;Description automatically generated with low confidence">
            <a:extLst>
              <a:ext uri="{FF2B5EF4-FFF2-40B4-BE49-F238E27FC236}">
                <a16:creationId xmlns:a16="http://schemas.microsoft.com/office/drawing/2014/main" id="{541AC3B2-DA99-0002-FFCA-A23DAABE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5" r="9089" b="93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334" y="2843064"/>
            <a:ext cx="4023360" cy="1293087"/>
          </a:xfrm>
        </p:spPr>
        <p:txBody>
          <a:bodyPr anchor="b">
            <a:normAutofit/>
          </a:bodyPr>
          <a:lstStyle/>
          <a:p>
            <a:pPr algn="l"/>
            <a:r>
              <a:rPr lang="en-US" sz="2100" dirty="0">
                <a:ea typeface="+mj-lt"/>
                <a:cs typeface="+mj-lt"/>
              </a:rPr>
              <a:t>Targeted Treatment for Colorectal Cancer Through Monoclonal Antibodies</a:t>
            </a:r>
            <a:br>
              <a:rPr lang="en-US" sz="2100" dirty="0">
                <a:ea typeface="+mj-lt"/>
                <a:cs typeface="+mj-lt"/>
              </a:rPr>
            </a:br>
            <a:endParaRPr lang="en-US" sz="210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cs typeface="Calibri"/>
              </a:rPr>
              <a:t>Omar Flores</a:t>
            </a:r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C4B54-CF37-C027-86AF-5C0988F2C328}"/>
              </a:ext>
            </a:extLst>
          </p:cNvPr>
          <p:cNvSpPr txBox="1"/>
          <p:nvPr/>
        </p:nvSpPr>
        <p:spPr>
          <a:xfrm>
            <a:off x="478971" y="2210789"/>
            <a:ext cx="3643745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Calibri Light"/>
              </a:rPr>
              <a:t>Harnessing the Immune System:</a:t>
            </a:r>
            <a:r>
              <a:rPr lang="en-US" sz="2100" dirty="0">
                <a:latin typeface="Calibri Light"/>
                <a:cs typeface="Calibri Light"/>
              </a:rPr>
              <a:t>​</a:t>
            </a:r>
            <a:endParaRPr lang="en-US" sz="2100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ABB92A-C327-A5CA-9736-0BC5CDFE66FB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F3B09DA-9270-5E54-552D-BDBD62D9B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5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Placeholder 46" descr="Diagram&#10;&#10;Description automatically generated">
            <a:extLst>
              <a:ext uri="{FF2B5EF4-FFF2-40B4-BE49-F238E27FC236}">
                <a16:creationId xmlns:a16="http://schemas.microsoft.com/office/drawing/2014/main" id="{C7C321DC-8984-C32A-78EA-BFCC2162CF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4213"/>
          <a:stretch/>
        </p:blipFill>
        <p:spPr>
          <a:xfrm>
            <a:off x="5753083" y="2091095"/>
            <a:ext cx="5405983" cy="420624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64888AA-657E-D42B-AAD7-87DA6A2AFBEF}"/>
              </a:ext>
            </a:extLst>
          </p:cNvPr>
          <p:cNvSpPr/>
          <p:nvPr/>
        </p:nvSpPr>
        <p:spPr>
          <a:xfrm>
            <a:off x="6512998" y="4420743"/>
            <a:ext cx="1194318" cy="66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12C9F0-2373-1825-1FD2-C663735E651B}"/>
              </a:ext>
            </a:extLst>
          </p:cNvPr>
          <p:cNvSpPr/>
          <p:nvPr/>
        </p:nvSpPr>
        <p:spPr>
          <a:xfrm>
            <a:off x="8771449" y="4155855"/>
            <a:ext cx="891605" cy="183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52DDC91-EFCD-B2E7-E22D-5286E8FB4961}"/>
              </a:ext>
            </a:extLst>
          </p:cNvPr>
          <p:cNvSpPr/>
          <p:nvPr/>
        </p:nvSpPr>
        <p:spPr>
          <a:xfrm>
            <a:off x="8771449" y="4058816"/>
            <a:ext cx="285115" cy="1718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06C81-0D39-21FD-0A99-791B51D7766A}"/>
              </a:ext>
            </a:extLst>
          </p:cNvPr>
          <p:cNvSpPr txBox="1"/>
          <p:nvPr/>
        </p:nvSpPr>
        <p:spPr>
          <a:xfrm>
            <a:off x="7050925" y="3512205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C17AD-B0E1-0611-A2D0-01AB83E0C33D}"/>
              </a:ext>
            </a:extLst>
          </p:cNvPr>
          <p:cNvSpPr txBox="1"/>
          <p:nvPr/>
        </p:nvSpPr>
        <p:spPr>
          <a:xfrm>
            <a:off x="7461074" y="3299061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A0A83-7E53-FA69-F05D-7F0C46E9C6A9}"/>
              </a:ext>
            </a:extLst>
          </p:cNvPr>
          <p:cNvSpPr txBox="1"/>
          <p:nvPr/>
        </p:nvSpPr>
        <p:spPr>
          <a:xfrm>
            <a:off x="8638798" y="3294396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B7B70-20D2-69DF-A58A-445A380DE311}"/>
              </a:ext>
            </a:extLst>
          </p:cNvPr>
          <p:cNvSpPr txBox="1"/>
          <p:nvPr/>
        </p:nvSpPr>
        <p:spPr>
          <a:xfrm>
            <a:off x="9094375" y="3472603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32DD3-A645-9431-954A-ECEAEE787A59}"/>
              </a:ext>
            </a:extLst>
          </p:cNvPr>
          <p:cNvSpPr txBox="1"/>
          <p:nvPr/>
        </p:nvSpPr>
        <p:spPr>
          <a:xfrm>
            <a:off x="7766583" y="4280474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2FBC1-248E-9B8E-8F55-A7B0A81EFF8D}"/>
              </a:ext>
            </a:extLst>
          </p:cNvPr>
          <p:cNvSpPr txBox="1"/>
          <p:nvPr/>
        </p:nvSpPr>
        <p:spPr>
          <a:xfrm>
            <a:off x="8269016" y="4280474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9EF3C-31FB-BD9C-95D8-1A072CF8B902}"/>
              </a:ext>
            </a:extLst>
          </p:cNvPr>
          <p:cNvSpPr txBox="1"/>
          <p:nvPr/>
        </p:nvSpPr>
        <p:spPr>
          <a:xfrm>
            <a:off x="7791600" y="4951009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AC85A-70AB-91AE-54E9-E2340BFF3FFA}"/>
              </a:ext>
            </a:extLst>
          </p:cNvPr>
          <p:cNvSpPr txBox="1"/>
          <p:nvPr/>
        </p:nvSpPr>
        <p:spPr>
          <a:xfrm>
            <a:off x="8294033" y="4951009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62212-63DC-CD1B-5214-C14F1B3294BF}"/>
              </a:ext>
            </a:extLst>
          </p:cNvPr>
          <p:cNvSpPr/>
          <p:nvPr/>
        </p:nvSpPr>
        <p:spPr>
          <a:xfrm>
            <a:off x="7174844" y="358501"/>
            <a:ext cx="1194318" cy="125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89" y="405575"/>
            <a:ext cx="8099435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Antibody Structure</a:t>
            </a:r>
            <a:r>
              <a:rPr lang="en-US" sz="4000" b="1" dirty="0"/>
              <a:t>: Variable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Region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BABF4C-6CEB-4C1D-B675-1EC5EE73D1E6}"/>
              </a:ext>
            </a:extLst>
          </p:cNvPr>
          <p:cNvSpPr/>
          <p:nvPr/>
        </p:nvSpPr>
        <p:spPr>
          <a:xfrm>
            <a:off x="558792" y="2337573"/>
            <a:ext cx="48010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Responsible for recognizing and binding to antigens. (Fab Fragment)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Highly specific and unique to each antibody.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FB96-B75A-A36A-36AF-115B26C6ECA6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9F13679E-A33D-29FD-E963-2DBA46D1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79A72A2-2155-20FE-DD97-C3EC52DDA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CF38D-D193-E770-75A8-58B845A3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7778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Synthesizing Insert Sequences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E25851-05A5-4E4C-85A7-D3CD25D6729E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9084FF-C476-6191-62B9-0FE240A66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2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E49DA9F9-8E4D-BF02-B8B5-1A1B76F0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5" r="41667" b="11787"/>
          <a:stretch/>
        </p:blipFill>
        <p:spPr>
          <a:xfrm>
            <a:off x="468766" y="2124075"/>
            <a:ext cx="2378075" cy="3017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92676-A532-4347-D5A8-7688F6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102"/>
            <a:ext cx="12188952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Amino Acid:</a:t>
            </a:r>
            <a:r>
              <a:rPr lang="en-US" sz="5200" kern="1200" dirty="0">
                <a:latin typeface="+mj-lt"/>
                <a:ea typeface="+mj-ea"/>
                <a:cs typeface="+mj-cs"/>
              </a:rPr>
              <a:t> Heavy </a:t>
            </a:r>
            <a:r>
              <a:rPr lang="en-US" sz="5200" dirty="0"/>
              <a:t>Chain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56F15331-22B5-E4CE-71A0-4498AAC0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03" y="2069471"/>
            <a:ext cx="914400" cy="914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C9239CB-C075-47B8-9BBF-32791F3A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6840" y="3418514"/>
            <a:ext cx="9143999" cy="1669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58BD8E-8D49-45F0-ACC3-5E6C16446196}"/>
              </a:ext>
            </a:extLst>
          </p:cNvPr>
          <p:cNvSpPr/>
          <p:nvPr/>
        </p:nvSpPr>
        <p:spPr>
          <a:xfrm>
            <a:off x="2846840" y="2069471"/>
            <a:ext cx="90739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Amino Acid Information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dirty="0">
                <a:cs typeface="Calibri"/>
              </a:rPr>
              <a:t>Number of Amino Acids: 119</a:t>
            </a:r>
            <a:endParaRPr lang="en-US" dirty="0"/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dirty="0">
                <a:cs typeface="Calibri"/>
              </a:rPr>
              <a:t>Size of Amino Acids: 228 </a:t>
            </a:r>
            <a:r>
              <a:rPr lang="en-US" dirty="0" err="1">
                <a:cs typeface="Calibri"/>
              </a:rPr>
              <a:t>kDa</a:t>
            </a: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Amino Acid Sequence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ABE1F-F7E1-AF59-5540-2A92A8F38552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652D8A-A675-FA85-AEEC-C6E463B96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E49DA9F9-8E4D-BF02-B8B5-1A1B76F0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5" r="41667" b="11787"/>
          <a:stretch/>
        </p:blipFill>
        <p:spPr>
          <a:xfrm>
            <a:off x="468766" y="2124075"/>
            <a:ext cx="2378075" cy="3017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92676-A532-4347-D5A8-7688F6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102"/>
            <a:ext cx="12188952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Amino Acid: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dirty="0"/>
              <a:t>Light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8BD8E-8D49-45F0-ACC3-5E6C16446196}"/>
              </a:ext>
            </a:extLst>
          </p:cNvPr>
          <p:cNvSpPr/>
          <p:nvPr/>
        </p:nvSpPr>
        <p:spPr>
          <a:xfrm>
            <a:off x="2846840" y="2069471"/>
            <a:ext cx="90739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Amino Acid Information</a:t>
            </a:r>
          </a:p>
          <a:p>
            <a:pPr marL="800100" lvl="1" indent="-285750">
              <a:buFont typeface="Wingdings,Sans-Serif" panose="05000000000000000000" pitchFamily="2" charset="2"/>
              <a:buChar char="§"/>
            </a:pPr>
            <a:r>
              <a:rPr lang="en-US" dirty="0">
                <a:ea typeface="+mn-lt"/>
                <a:cs typeface="+mn-lt"/>
              </a:rPr>
              <a:t>Number of Amino Acids: 107</a:t>
            </a:r>
          </a:p>
          <a:p>
            <a:pPr marL="800100" lvl="1" indent="-285750">
              <a:buFont typeface="Wingdings,Sans-Serif" panose="05000000000000000000" pitchFamily="2" charset="2"/>
              <a:buChar char="§"/>
            </a:pPr>
            <a:r>
              <a:rPr lang="en-US" dirty="0">
                <a:ea typeface="+mn-lt"/>
                <a:cs typeface="+mn-lt"/>
              </a:rPr>
              <a:t>Size of Amino Acids: 208 </a:t>
            </a:r>
            <a:r>
              <a:rPr lang="en-US" dirty="0" err="1">
                <a:ea typeface="+mn-lt"/>
                <a:cs typeface="+mn-lt"/>
              </a:rPr>
              <a:t>kDa</a:t>
            </a: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Amino Acid Sequence</a:t>
            </a:r>
          </a:p>
        </p:txBody>
      </p:sp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12753EDA-925C-4F33-86E8-3C0A9E5F3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71245" y="2212435"/>
            <a:ext cx="914400" cy="914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6387DF8-D225-4BA8-8007-ABB6590FC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6840" y="3324404"/>
            <a:ext cx="9144000" cy="16699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868CCB-755E-F346-3E27-A92CCC4E0E9C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50732-4633-09A3-95B2-7B39B5055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453B-44BD-971A-67A2-F09DB024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914400"/>
            <a:ext cx="4766661" cy="18523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Plasmid Information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36E26B-2699-2A02-16FC-E45EC024C4D6}"/>
              </a:ext>
            </a:extLst>
          </p:cNvPr>
          <p:cNvSpPr txBox="1">
            <a:spLocks/>
          </p:cNvSpPr>
          <p:nvPr/>
        </p:nvSpPr>
        <p:spPr>
          <a:xfrm>
            <a:off x="914400" y="1830410"/>
            <a:ext cx="4766661" cy="411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Plasmid Name: </a:t>
            </a:r>
            <a:r>
              <a:rPr lang="en-US" sz="1800" dirty="0">
                <a:ea typeface="+mn-lt"/>
                <a:cs typeface="+mn-lt"/>
              </a:rPr>
              <a:t>pTRIOZ-hIgG1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Description: </a:t>
            </a:r>
            <a:r>
              <a:rPr lang="en-US" sz="1800" dirty="0">
                <a:ea typeface="+mn-lt"/>
                <a:cs typeface="+mn-lt"/>
              </a:rPr>
              <a:t>Designed for high-yield production of whole monoclonal antibodies (</a:t>
            </a:r>
            <a:r>
              <a:rPr lang="en-US" sz="1800" dirty="0" err="1">
                <a:ea typeface="+mn-lt"/>
                <a:cs typeface="+mn-lt"/>
              </a:rPr>
              <a:t>mAbs</a:t>
            </a:r>
            <a:r>
              <a:rPr lang="en-US" sz="1800" dirty="0">
                <a:ea typeface="+mn-lt"/>
                <a:cs typeface="+mn-lt"/>
              </a:rPr>
              <a:t>) with the use of a single plasmid.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Three Cassettes: 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Heavy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Light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Antibiotic Selection of Zeocin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0FAFE7C2-D07D-7F63-805D-802501AC6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2" b="-1"/>
          <a:stretch/>
        </p:blipFill>
        <p:spPr>
          <a:xfrm>
            <a:off x="6472838" y="1009650"/>
            <a:ext cx="5681061" cy="4656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A6F719-519D-B314-BD6B-5B3A4DC59E40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C5F38A-A7C1-BC03-1A75-E3BCC88A12C8}"/>
              </a:ext>
            </a:extLst>
          </p:cNvPr>
          <p:cNvSpPr/>
          <p:nvPr/>
        </p:nvSpPr>
        <p:spPr>
          <a:xfrm>
            <a:off x="10258424" y="3524250"/>
            <a:ext cx="1895475" cy="1666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C596E-9EB7-8255-E171-02372ACFAC4B}"/>
              </a:ext>
            </a:extLst>
          </p:cNvPr>
          <p:cNvSpPr/>
          <p:nvPr/>
        </p:nvSpPr>
        <p:spPr>
          <a:xfrm>
            <a:off x="914399" y="3686174"/>
            <a:ext cx="1933575" cy="466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675502B-97A8-C3F6-8A7D-2D987949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453B-44BD-971A-67A2-F09DB024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914400"/>
            <a:ext cx="4766661" cy="18523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Plasmid Information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36E26B-2699-2A02-16FC-E45EC024C4D6}"/>
              </a:ext>
            </a:extLst>
          </p:cNvPr>
          <p:cNvSpPr txBox="1">
            <a:spLocks/>
          </p:cNvSpPr>
          <p:nvPr/>
        </p:nvSpPr>
        <p:spPr>
          <a:xfrm>
            <a:off x="914400" y="1830410"/>
            <a:ext cx="4766661" cy="411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Plasmid Name: </a:t>
            </a:r>
            <a:r>
              <a:rPr lang="en-US" sz="1800" dirty="0">
                <a:ea typeface="+mn-lt"/>
                <a:cs typeface="+mn-lt"/>
              </a:rPr>
              <a:t>pTRIOZ-hIgG1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Description: </a:t>
            </a:r>
            <a:r>
              <a:rPr lang="en-US" sz="1800" dirty="0">
                <a:ea typeface="+mn-lt"/>
                <a:cs typeface="+mn-lt"/>
              </a:rPr>
              <a:t>Designed for high-yield production of whole monoclonal antibodies (</a:t>
            </a:r>
            <a:r>
              <a:rPr lang="en-US" sz="1800" dirty="0" err="1">
                <a:ea typeface="+mn-lt"/>
                <a:cs typeface="+mn-lt"/>
              </a:rPr>
              <a:t>mAbs</a:t>
            </a:r>
            <a:r>
              <a:rPr lang="en-US" sz="1800" dirty="0">
                <a:ea typeface="+mn-lt"/>
                <a:cs typeface="+mn-lt"/>
              </a:rPr>
              <a:t>) with the use of a single plasmid.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Three Cassettes: 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Heavy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Light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Antibiotic Selection of Zeocin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0FAFE7C2-D07D-7F63-805D-802501AC6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2" b="-1"/>
          <a:stretch/>
        </p:blipFill>
        <p:spPr>
          <a:xfrm>
            <a:off x="6510938" y="1009650"/>
            <a:ext cx="5681061" cy="4656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A6F719-519D-B314-BD6B-5B3A4DC59E40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C68D7-547B-CD1B-8C52-663660AE727B}"/>
              </a:ext>
            </a:extLst>
          </p:cNvPr>
          <p:cNvSpPr/>
          <p:nvPr/>
        </p:nvSpPr>
        <p:spPr>
          <a:xfrm>
            <a:off x="6410324" y="1600200"/>
            <a:ext cx="2533650" cy="16668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664AD-D1BF-0E7B-DB9C-979186C2E7DF}"/>
              </a:ext>
            </a:extLst>
          </p:cNvPr>
          <p:cNvSpPr/>
          <p:nvPr/>
        </p:nvSpPr>
        <p:spPr>
          <a:xfrm>
            <a:off x="942974" y="4143374"/>
            <a:ext cx="1933575" cy="46672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77AE346-F737-A8D9-3BE8-4041E875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453B-44BD-971A-67A2-F09DB024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914400"/>
            <a:ext cx="4766661" cy="18523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Plasmid Information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36E26B-2699-2A02-16FC-E45EC024C4D6}"/>
              </a:ext>
            </a:extLst>
          </p:cNvPr>
          <p:cNvSpPr txBox="1">
            <a:spLocks/>
          </p:cNvSpPr>
          <p:nvPr/>
        </p:nvSpPr>
        <p:spPr>
          <a:xfrm>
            <a:off x="914400" y="1830410"/>
            <a:ext cx="4766661" cy="411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Plasmid Name: </a:t>
            </a:r>
            <a:r>
              <a:rPr lang="en-US" sz="1800" dirty="0">
                <a:ea typeface="+mn-lt"/>
                <a:cs typeface="+mn-lt"/>
              </a:rPr>
              <a:t>pTRIOZ-hIgG1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Description: </a:t>
            </a:r>
            <a:r>
              <a:rPr lang="en-US" sz="1800" dirty="0">
                <a:ea typeface="+mn-lt"/>
                <a:cs typeface="+mn-lt"/>
              </a:rPr>
              <a:t>Designed for high-yield production of whole monoclonal antibodies (</a:t>
            </a:r>
            <a:r>
              <a:rPr lang="en-US" sz="1800" dirty="0" err="1">
                <a:ea typeface="+mn-lt"/>
                <a:cs typeface="+mn-lt"/>
              </a:rPr>
              <a:t>mAbs</a:t>
            </a:r>
            <a:r>
              <a:rPr lang="en-US" sz="1800" dirty="0">
                <a:ea typeface="+mn-lt"/>
                <a:cs typeface="+mn-lt"/>
              </a:rPr>
              <a:t>) with the use of a single plasmid.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Three Cassettes: 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Heavy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Light Chain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1800" dirty="0"/>
              <a:t>Antibiotic Selection of Zeocin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0FAFE7C2-D07D-7F63-805D-802501AC6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2" b="-1"/>
          <a:stretch/>
        </p:blipFill>
        <p:spPr>
          <a:xfrm>
            <a:off x="6510938" y="1009650"/>
            <a:ext cx="5681061" cy="4656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A6F719-519D-B314-BD6B-5B3A4DC59E40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7713A-830F-CC68-A999-21F8617604B9}"/>
              </a:ext>
            </a:extLst>
          </p:cNvPr>
          <p:cNvSpPr/>
          <p:nvPr/>
        </p:nvSpPr>
        <p:spPr>
          <a:xfrm>
            <a:off x="7772399" y="4714875"/>
            <a:ext cx="2847975" cy="10096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A8BA4-0943-4316-3C6D-84A1C4C052C0}"/>
              </a:ext>
            </a:extLst>
          </p:cNvPr>
          <p:cNvSpPr/>
          <p:nvPr/>
        </p:nvSpPr>
        <p:spPr>
          <a:xfrm>
            <a:off x="914399" y="4552949"/>
            <a:ext cx="3228975" cy="4667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93DAFA1-6056-2070-493C-2D202CEB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CB01C46-CD1F-965A-E8AE-8445A7F69309}"/>
              </a:ext>
            </a:extLst>
          </p:cNvPr>
          <p:cNvSpPr txBox="1"/>
          <p:nvPr/>
        </p:nvSpPr>
        <p:spPr>
          <a:xfrm>
            <a:off x="3868431" y="1970115"/>
            <a:ext cx="6097554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Restriction enzymes add amino acids to inserts.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57150"/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dirty="0"/>
              <a:t>Addition of adenine keeps amino acids in frame.</a:t>
            </a:r>
            <a:endParaRPr lang="en-US" dirty="0">
              <a:cs typeface="Calibri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92676-A532-4347-D5A8-7688F6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574377"/>
            <a:ext cx="12188951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Restriction Sites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phic 29">
            <a:extLst>
              <a:ext uri="{FF2B5EF4-FFF2-40B4-BE49-F238E27FC236}">
                <a16:creationId xmlns:a16="http://schemas.microsoft.com/office/drawing/2014/main" id="{E84DFB89-3E4E-5851-6D85-69435CF4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4721" b="84347"/>
          <a:stretch/>
        </p:blipFill>
        <p:spPr>
          <a:xfrm>
            <a:off x="3891782" y="3479896"/>
            <a:ext cx="1291627" cy="307833"/>
          </a:xfrm>
          <a:prstGeom prst="rect">
            <a:avLst/>
          </a:prstGeom>
        </p:spPr>
      </p:pic>
      <p:pic>
        <p:nvPicPr>
          <p:cNvPr id="8" name="Graphic 29">
            <a:extLst>
              <a:ext uri="{FF2B5EF4-FFF2-40B4-BE49-F238E27FC236}">
                <a16:creationId xmlns:a16="http://schemas.microsoft.com/office/drawing/2014/main" id="{CEF5E08A-AC86-40CC-BEEA-64808BE75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310" t="83286" r="27278" b="929"/>
          <a:stretch/>
        </p:blipFill>
        <p:spPr>
          <a:xfrm>
            <a:off x="6601150" y="3451708"/>
            <a:ext cx="1187243" cy="3200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63C254-25B7-4F16-820E-F763A5C5F5DA}"/>
              </a:ext>
            </a:extLst>
          </p:cNvPr>
          <p:cNvSpPr/>
          <p:nvPr/>
        </p:nvSpPr>
        <p:spPr>
          <a:xfrm>
            <a:off x="5141465" y="3479895"/>
            <a:ext cx="1501630" cy="272435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Chain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ADAB3-7049-6957-9325-306B36E89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249" b="85918"/>
          <a:stretch/>
        </p:blipFill>
        <p:spPr>
          <a:xfrm>
            <a:off x="3867937" y="2525524"/>
            <a:ext cx="1052310" cy="356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FD796-FFCE-3D3E-E51D-295646D40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1" t="87837" r="80634"/>
          <a:stretch/>
        </p:blipFill>
        <p:spPr>
          <a:xfrm>
            <a:off x="6315459" y="2540227"/>
            <a:ext cx="959752" cy="3078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CB818B-FF02-C7CB-BB37-879A9CD10A62}"/>
              </a:ext>
            </a:extLst>
          </p:cNvPr>
          <p:cNvSpPr/>
          <p:nvPr/>
        </p:nvSpPr>
        <p:spPr>
          <a:xfrm>
            <a:off x="4853041" y="2538958"/>
            <a:ext cx="1501630" cy="272435"/>
          </a:xfrm>
          <a:prstGeom prst="rect">
            <a:avLst/>
          </a:prstGeom>
          <a:solidFill>
            <a:srgbClr val="67B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Chain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C6212A-5423-1638-0E1A-8353CB47CE79}"/>
              </a:ext>
            </a:extLst>
          </p:cNvPr>
          <p:cNvSpPr txBox="1"/>
          <p:nvPr/>
        </p:nvSpPr>
        <p:spPr>
          <a:xfrm>
            <a:off x="3910444" y="3010784"/>
            <a:ext cx="361003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"/>
            <a:r>
              <a:rPr lang="en-US" dirty="0" err="1"/>
              <a:t>Thr</a:t>
            </a:r>
            <a:r>
              <a:rPr lang="en-US" dirty="0"/>
              <a:t> Gly                                  Ala Ser  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578DF8-7F86-EB69-6E2F-DF17A603B3CC}"/>
              </a:ext>
            </a:extLst>
          </p:cNvPr>
          <p:cNvCxnSpPr>
            <a:cxnSpLocks/>
          </p:cNvCxnSpPr>
          <p:nvPr/>
        </p:nvCxnSpPr>
        <p:spPr>
          <a:xfrm flipH="1" flipV="1">
            <a:off x="4161453" y="2797568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64AEE4-750C-4E25-4F95-35AF8CC6A786}"/>
              </a:ext>
            </a:extLst>
          </p:cNvPr>
          <p:cNvCxnSpPr>
            <a:cxnSpLocks/>
          </p:cNvCxnSpPr>
          <p:nvPr/>
        </p:nvCxnSpPr>
        <p:spPr>
          <a:xfrm flipV="1">
            <a:off x="4519126" y="2800673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B8E4D7-15FA-BD09-8E67-D78B737D2907}"/>
              </a:ext>
            </a:extLst>
          </p:cNvPr>
          <p:cNvCxnSpPr>
            <a:cxnSpLocks/>
          </p:cNvCxnSpPr>
          <p:nvPr/>
        </p:nvCxnSpPr>
        <p:spPr>
          <a:xfrm flipH="1" flipV="1">
            <a:off x="6571868" y="2819334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569873-2CD0-C376-9AAE-FE533B46331D}"/>
              </a:ext>
            </a:extLst>
          </p:cNvPr>
          <p:cNvCxnSpPr>
            <a:cxnSpLocks/>
          </p:cNvCxnSpPr>
          <p:nvPr/>
        </p:nvCxnSpPr>
        <p:spPr>
          <a:xfrm flipV="1">
            <a:off x="6929541" y="2822439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A743EED-A734-CE29-6599-483247FABAC4}"/>
              </a:ext>
            </a:extLst>
          </p:cNvPr>
          <p:cNvSpPr txBox="1"/>
          <p:nvPr/>
        </p:nvSpPr>
        <p:spPr>
          <a:xfrm>
            <a:off x="3894890" y="3974942"/>
            <a:ext cx="445600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"/>
            <a:r>
              <a:rPr lang="en-US" dirty="0"/>
              <a:t>His Arg Ter                                  Arg </a:t>
            </a:r>
            <a:r>
              <a:rPr lang="en-US" dirty="0" err="1"/>
              <a:t>Thr</a:t>
            </a:r>
            <a:endParaRPr lang="en-US" dirty="0" err="1">
              <a:cs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D634FE-22C8-8E79-0CA6-16E01264074B}"/>
              </a:ext>
            </a:extLst>
          </p:cNvPr>
          <p:cNvCxnSpPr>
            <a:cxnSpLocks/>
          </p:cNvCxnSpPr>
          <p:nvPr/>
        </p:nvCxnSpPr>
        <p:spPr>
          <a:xfrm flipH="1" flipV="1">
            <a:off x="4145899" y="3771057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06A1AE-066D-A4E8-F520-642A18D16DDF}"/>
              </a:ext>
            </a:extLst>
          </p:cNvPr>
          <p:cNvCxnSpPr>
            <a:cxnSpLocks/>
          </p:cNvCxnSpPr>
          <p:nvPr/>
        </p:nvCxnSpPr>
        <p:spPr>
          <a:xfrm flipV="1">
            <a:off x="4503572" y="3774162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076291-147B-CF57-380A-5575E8582A52}"/>
              </a:ext>
            </a:extLst>
          </p:cNvPr>
          <p:cNvCxnSpPr>
            <a:cxnSpLocks/>
          </p:cNvCxnSpPr>
          <p:nvPr/>
        </p:nvCxnSpPr>
        <p:spPr>
          <a:xfrm flipH="1" flipV="1">
            <a:off x="6880215" y="3784624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930E6D-886F-9034-C745-4555B972E877}"/>
              </a:ext>
            </a:extLst>
          </p:cNvPr>
          <p:cNvCxnSpPr>
            <a:cxnSpLocks/>
          </p:cNvCxnSpPr>
          <p:nvPr/>
        </p:nvCxnSpPr>
        <p:spPr>
          <a:xfrm flipV="1">
            <a:off x="7237888" y="3787729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7D2C35-CA73-6CE8-1171-9E25908235C0}"/>
              </a:ext>
            </a:extLst>
          </p:cNvPr>
          <p:cNvCxnSpPr>
            <a:cxnSpLocks/>
          </p:cNvCxnSpPr>
          <p:nvPr/>
        </p:nvCxnSpPr>
        <p:spPr>
          <a:xfrm flipV="1">
            <a:off x="4864261" y="3784624"/>
            <a:ext cx="74645" cy="270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DDF40F4-50BA-EE13-9895-8A7A45D23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87" y="2019271"/>
            <a:ext cx="3184914" cy="3184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B7ED1-1FBA-5348-4004-D5A7ABAE9AAE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5DA3818-6931-7E27-666F-253E3307C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5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E49DA9F9-8E4D-BF02-B8B5-1A1B76F0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5" r="41667" b="11787"/>
          <a:stretch/>
        </p:blipFill>
        <p:spPr>
          <a:xfrm>
            <a:off x="468766" y="2124075"/>
            <a:ext cx="2378075" cy="3017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6616F-6555-1D1B-E847-8C1F1AB0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453" y="2124075"/>
            <a:ext cx="8453438" cy="2185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8FC7-0682-0696-4EEE-23AA9C4CC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53" y="4384675"/>
            <a:ext cx="8453438" cy="757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92676-A532-4347-D5A8-7688F6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102"/>
            <a:ext cx="12188952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Nucleic Acid: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Heavy Chain</a:t>
            </a:r>
          </a:p>
        </p:txBody>
      </p:sp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56F15331-22B5-E4CE-71A0-4498AAC05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403" y="2069471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594F9E-5DAF-B5A7-500C-5D85F1C06F41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D15DDFA-773B-2340-B30B-1B655DD6A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E49DA9F9-8E4D-BF02-B8B5-1A1B76F0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5" r="41667" b="11787"/>
          <a:stretch/>
        </p:blipFill>
        <p:spPr>
          <a:xfrm>
            <a:off x="566738" y="2091418"/>
            <a:ext cx="2378075" cy="3017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92676-A532-4347-D5A8-7688F6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574377"/>
            <a:ext cx="12188951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Nucleic Acid: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dirty="0"/>
              <a:t>Light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Chain</a:t>
            </a:r>
          </a:p>
        </p:txBody>
      </p:sp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56F15331-22B5-E4CE-71A0-4498AAC0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36550" y="2160315"/>
            <a:ext cx="914400" cy="914400"/>
          </a:xfrm>
          <a:prstGeom prst="rect">
            <a:avLst/>
          </a:prstGeom>
        </p:spPr>
      </p:pic>
      <p:pic>
        <p:nvPicPr>
          <p:cNvPr id="4" name="Graphic 29">
            <a:extLst>
              <a:ext uri="{FF2B5EF4-FFF2-40B4-BE49-F238E27FC236}">
                <a16:creationId xmlns:a16="http://schemas.microsoft.com/office/drawing/2014/main" id="{E84DFB89-3E4E-5851-6D85-69435CF4A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4813" y="2091418"/>
            <a:ext cx="8453437" cy="1966595"/>
          </a:xfrm>
          <a:prstGeom prst="rect">
            <a:avLst/>
          </a:prstGeom>
        </p:spPr>
      </p:pic>
      <p:pic>
        <p:nvPicPr>
          <p:cNvPr id="5" name="Graphic 32">
            <a:extLst>
              <a:ext uri="{FF2B5EF4-FFF2-40B4-BE49-F238E27FC236}">
                <a16:creationId xmlns:a16="http://schemas.microsoft.com/office/drawing/2014/main" id="{ABD5D415-CF3B-9AA1-0C82-ADAF70916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4813" y="4497247"/>
            <a:ext cx="8332787" cy="533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3B5D0D-9791-22CD-FE2B-2B08E6D52977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8426AAC-D767-0CD6-EC02-1FCCDA53B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6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8FC0-94F1-950B-385A-D16E7FBF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" y="241464"/>
            <a:ext cx="12192494" cy="899134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     Overview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F47A395-82F7-E394-1DA3-29553F3D4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008192"/>
              </p:ext>
            </p:extLst>
          </p:nvPr>
        </p:nvGraphicFramePr>
        <p:xfrm>
          <a:off x="3229706" y="678800"/>
          <a:ext cx="5732206" cy="507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5" name="Rectangle 134">
            <a:extLst>
              <a:ext uri="{FF2B5EF4-FFF2-40B4-BE49-F238E27FC236}">
                <a16:creationId xmlns:a16="http://schemas.microsoft.com/office/drawing/2014/main" id="{7F075CF0-1112-F97A-4CC1-72293431130B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B46E2DC9-6EB7-F41F-8419-9F76AAFB8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0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sky, clouds, ocean floor&#10;&#10;Description automatically generated">
            <a:extLst>
              <a:ext uri="{FF2B5EF4-FFF2-40B4-BE49-F238E27FC236}">
                <a16:creationId xmlns:a16="http://schemas.microsoft.com/office/drawing/2014/main" id="{5F649005-137F-351C-1713-A87BC3F7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CF38D-D193-E770-75A8-58B845A3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Process and Results</a:t>
            </a:r>
          </a:p>
        </p:txBody>
      </p:sp>
    </p:spTree>
    <p:extLst>
      <p:ext uri="{BB962C8B-B14F-4D97-AF65-F5344CB8AC3E}">
        <p14:creationId xmlns:p14="http://schemas.microsoft.com/office/powerpoint/2010/main" val="4234659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Amplification of Plasmid DNA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4E170BBF-F631-F534-D7B5-5BC19CB62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833" r="23689" b="972"/>
          <a:stretch/>
        </p:blipFill>
        <p:spPr>
          <a:xfrm>
            <a:off x="4679263" y="2058007"/>
            <a:ext cx="2009640" cy="1871888"/>
          </a:xfrm>
          <a:prstGeom prst="rect">
            <a:avLst/>
          </a:prstGeom>
        </p:spPr>
      </p:pic>
      <p:pic>
        <p:nvPicPr>
          <p:cNvPr id="9" name="Picture 8" descr="A picture containing cup, coffee, indoor&#10;&#10;Description automatically generated">
            <a:extLst>
              <a:ext uri="{FF2B5EF4-FFF2-40B4-BE49-F238E27FC236}">
                <a16:creationId xmlns:a16="http://schemas.microsoft.com/office/drawing/2014/main" id="{31DD26B0-BDF0-3643-80EF-1C2C301C1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32258" b="23854"/>
          <a:stretch/>
        </p:blipFill>
        <p:spPr>
          <a:xfrm rot="16200000">
            <a:off x="4831357" y="3894150"/>
            <a:ext cx="1690912" cy="20000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AF56A-BDE4-06BF-0E23-84277A97803A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5">
            <a:extLst>
              <a:ext uri="{FF2B5EF4-FFF2-40B4-BE49-F238E27FC236}">
                <a16:creationId xmlns:a16="http://schemas.microsoft.com/office/drawing/2014/main" id="{12243535-5A73-EE12-935F-4CCCC0E3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394" y="2305050"/>
            <a:ext cx="1668137" cy="3171824"/>
          </a:xfrm>
          <a:prstGeom prst="rect">
            <a:avLst/>
          </a:prstGeom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D7BA8B6E-BD99-2E39-321C-E0AC222F3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5800" y="4054549"/>
            <a:ext cx="1704975" cy="1701651"/>
          </a:xfrm>
          <a:prstGeom prst="rect">
            <a:avLst/>
          </a:prstGeom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3AFCAC1B-B7C5-FB19-35B8-B09A3BAA3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6250" y="2061412"/>
            <a:ext cx="1952624" cy="186840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074D319-89AC-8B47-169D-CB1C495687AA}"/>
              </a:ext>
            </a:extLst>
          </p:cNvPr>
          <p:cNvSpPr/>
          <p:nvPr/>
        </p:nvSpPr>
        <p:spPr>
          <a:xfrm rot="21120000">
            <a:off x="2477835" y="3307626"/>
            <a:ext cx="208597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793BF19-1FEF-D318-A326-C5E178337AAA}"/>
              </a:ext>
            </a:extLst>
          </p:cNvPr>
          <p:cNvSpPr/>
          <p:nvPr/>
        </p:nvSpPr>
        <p:spPr>
          <a:xfrm rot="480000" flipV="1">
            <a:off x="2477835" y="4079150"/>
            <a:ext cx="208597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A4FD511-A51C-5DCE-3CDB-8FEF6D9C7741}"/>
              </a:ext>
            </a:extLst>
          </p:cNvPr>
          <p:cNvSpPr/>
          <p:nvPr/>
        </p:nvSpPr>
        <p:spPr>
          <a:xfrm>
            <a:off x="6758175" y="2825924"/>
            <a:ext cx="13430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7E83C8-45D1-BEAE-F1C8-14EB49D9DB11}"/>
              </a:ext>
            </a:extLst>
          </p:cNvPr>
          <p:cNvSpPr/>
          <p:nvPr/>
        </p:nvSpPr>
        <p:spPr>
          <a:xfrm>
            <a:off x="6748650" y="4730924"/>
            <a:ext cx="13430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833A9EA-DB30-649E-5A18-918E07A467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Heavy Chain Insertion Process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EE076-F459-AC93-B3DC-CFBD864A4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56"/>
          <a:stretch/>
        </p:blipFill>
        <p:spPr>
          <a:xfrm>
            <a:off x="8090709" y="2111735"/>
            <a:ext cx="3828467" cy="36752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3A70E3A-9464-BC5D-EA73-D5D4626DC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9605" y="2111734"/>
            <a:ext cx="3595347" cy="36847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CF20163-54A8-D274-1534-CD5FBA0B6B13}"/>
              </a:ext>
            </a:extLst>
          </p:cNvPr>
          <p:cNvSpPr/>
          <p:nvPr/>
        </p:nvSpPr>
        <p:spPr>
          <a:xfrm>
            <a:off x="10730751" y="3888197"/>
            <a:ext cx="325120" cy="314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BCA55B-9A85-E91D-C9D4-8A76D3342978}"/>
              </a:ext>
            </a:extLst>
          </p:cNvPr>
          <p:cNvSpPr/>
          <p:nvPr/>
        </p:nvSpPr>
        <p:spPr>
          <a:xfrm>
            <a:off x="10063057" y="4106168"/>
            <a:ext cx="325120" cy="314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60F8A6-7F2F-2B0B-F17A-EDDD861CA981}"/>
              </a:ext>
            </a:extLst>
          </p:cNvPr>
          <p:cNvSpPr/>
          <p:nvPr/>
        </p:nvSpPr>
        <p:spPr>
          <a:xfrm>
            <a:off x="10795910" y="3469959"/>
            <a:ext cx="325120" cy="314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11780C-8B2E-CDE7-A431-137C84E830EA}"/>
              </a:ext>
            </a:extLst>
          </p:cNvPr>
          <p:cNvSpPr/>
          <p:nvPr/>
        </p:nvSpPr>
        <p:spPr>
          <a:xfrm>
            <a:off x="10265148" y="2752655"/>
            <a:ext cx="325120" cy="314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AC2F8-D608-AEF9-8673-158DE2990FE8}"/>
              </a:ext>
            </a:extLst>
          </p:cNvPr>
          <p:cNvSpPr/>
          <p:nvPr/>
        </p:nvSpPr>
        <p:spPr>
          <a:xfrm>
            <a:off x="11019546" y="3152785"/>
            <a:ext cx="325120" cy="314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7E7845-98E0-A230-4E29-D57B14579FC2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C8E4ACD-3572-69F3-3A65-5FDD47492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016178"/>
            <a:ext cx="11582400" cy="71773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288E939-2018-2FE6-0439-CB440BE7B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892" y="2107844"/>
            <a:ext cx="3792903" cy="367942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189BBF7B-9095-4EEA-4919-B3B11F057ECE}"/>
              </a:ext>
            </a:extLst>
          </p:cNvPr>
          <p:cNvSpPr/>
          <p:nvPr/>
        </p:nvSpPr>
        <p:spPr>
          <a:xfrm>
            <a:off x="3762375" y="3952875"/>
            <a:ext cx="70485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CED9170-8257-749B-393B-7D5929CC6671}"/>
              </a:ext>
            </a:extLst>
          </p:cNvPr>
          <p:cNvSpPr/>
          <p:nvPr/>
        </p:nvSpPr>
        <p:spPr>
          <a:xfrm>
            <a:off x="7629525" y="3886199"/>
            <a:ext cx="70485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72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latin typeface="+mj-lt"/>
                <a:ea typeface="+mj-ea"/>
                <a:cs typeface="+mj-cs"/>
              </a:rPr>
              <a:t>Heavy Chain </a:t>
            </a:r>
            <a:r>
              <a:rPr lang="en-US" sz="4000" dirty="0"/>
              <a:t>Verification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F0AD20-5FF7-3535-AED7-B72591BE5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4292" y="2062080"/>
            <a:ext cx="2094626" cy="3677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63F4B-FA33-79F4-28DA-1D73B969B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20" t="-103" r="22906" b="103"/>
          <a:stretch/>
        </p:blipFill>
        <p:spPr>
          <a:xfrm rot="5400000">
            <a:off x="5708535" y="2070635"/>
            <a:ext cx="3691171" cy="367715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8F9D2F-92BF-6E38-BB23-3E6935BC380E}"/>
              </a:ext>
            </a:extLst>
          </p:cNvPr>
          <p:cNvSpPr/>
          <p:nvPr/>
        </p:nvSpPr>
        <p:spPr>
          <a:xfrm rot="5400000">
            <a:off x="8041122" y="3583260"/>
            <a:ext cx="126894" cy="910974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01CC1-48CA-B803-4C0C-5627CDC30578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3CAC2CC-8D37-14EF-D1AE-C747AE50256C}"/>
              </a:ext>
            </a:extLst>
          </p:cNvPr>
          <p:cNvSpPr/>
          <p:nvPr/>
        </p:nvSpPr>
        <p:spPr>
          <a:xfrm>
            <a:off x="3957825" y="3740324"/>
            <a:ext cx="13430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7974E53-8D6B-3B6A-8069-0E617ECD7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826873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 err="1"/>
              <a:t>pTRIOZ</a:t>
            </a:r>
            <a:r>
              <a:rPr lang="en-US" sz="4000" dirty="0"/>
              <a:t> Purification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01CC1-48CA-B803-4C0C-5627CDC30578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96FAA066-136A-8596-5ADF-F6F445DC0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5" t="-1554" r="10299" b="16"/>
          <a:stretch/>
        </p:blipFill>
        <p:spPr>
          <a:xfrm rot="5400000">
            <a:off x="3728917" y="2034492"/>
            <a:ext cx="3688593" cy="373622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57B003C-F69E-788D-0C46-BBE5B310DBAD}"/>
              </a:ext>
            </a:extLst>
          </p:cNvPr>
          <p:cNvSpPr/>
          <p:nvPr/>
        </p:nvSpPr>
        <p:spPr>
          <a:xfrm rot="5400000">
            <a:off x="6011815" y="3535768"/>
            <a:ext cx="45719" cy="676469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402EB0-0735-13D2-CBCA-348357E51D6F}"/>
              </a:ext>
            </a:extLst>
          </p:cNvPr>
          <p:cNvSpPr/>
          <p:nvPr/>
        </p:nvSpPr>
        <p:spPr>
          <a:xfrm rot="5400000">
            <a:off x="5927373" y="3449293"/>
            <a:ext cx="205277" cy="793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FF4A542-E5D7-DA6D-D139-93F9A933E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3" b="96414" l="844" r="98734">
                        <a14:foregroundMark x1="29325" y1="80169" x2="29325" y2="80169"/>
                        <a14:foregroundMark x1="13924" y1="94937" x2="13924" y2="94937"/>
                        <a14:foregroundMark x1="4641" y1="92405" x2="4641" y2="92405"/>
                        <a14:foregroundMark x1="844" y1="95781" x2="844" y2="95781"/>
                        <a14:foregroundMark x1="31857" y1="96624" x2="31857" y2="96624"/>
                        <a14:foregroundMark x1="49578" y1="95781" x2="49578" y2="95781"/>
                        <a14:foregroundMark x1="67300" y1="96835" x2="67300" y2="96835"/>
                        <a14:foregroundMark x1="88608" y1="95570" x2="88608" y2="95570"/>
                        <a14:foregroundMark x1="94304" y1="12236" x2="94304" y2="12236"/>
                        <a14:foregroundMark x1="92194" y1="12236" x2="92194" y2="12236"/>
                        <a14:foregroundMark x1="86076" y1="11603" x2="77215" y2="21730"/>
                        <a14:foregroundMark x1="77215" y1="21730" x2="77004" y2="22152"/>
                        <a14:foregroundMark x1="74895" y1="37975" x2="51899" y2="59916"/>
                        <a14:foregroundMark x1="87131" y1="5485" x2="92194" y2="5274"/>
                        <a14:foregroundMark x1="98734" y1="13502" x2="98101" y2="14557"/>
                        <a14:foregroundMark x1="76371" y1="20886" x2="58861" y2="32489"/>
                        <a14:foregroundMark x1="58861" y1="32489" x2="51055" y2="42827"/>
                        <a14:foregroundMark x1="49156" y1="44304" x2="41561" y2="54430"/>
                        <a14:foregroundMark x1="41561" y1="54430" x2="41350" y2="52954"/>
                        <a14:foregroundMark x1="48945" y1="41983" x2="41561" y2="4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00" y="3016725"/>
            <a:ext cx="676469" cy="676469"/>
          </a:xfrm>
          <a:prstGeom prst="rect">
            <a:avLst/>
          </a:prstGeom>
        </p:spPr>
      </p:pic>
      <p:pic>
        <p:nvPicPr>
          <p:cNvPr id="2" name="Graphic 2">
            <a:extLst>
              <a:ext uri="{FF2B5EF4-FFF2-40B4-BE49-F238E27FC236}">
                <a16:creationId xmlns:a16="http://schemas.microsoft.com/office/drawing/2014/main" id="{0A2C5488-C656-6CFC-DBC0-6B8C4BF11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1426" y="2057400"/>
            <a:ext cx="2097747" cy="36766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C036D12-F030-6980-B675-18F539EC537E}"/>
              </a:ext>
            </a:extLst>
          </p:cNvPr>
          <p:cNvSpPr/>
          <p:nvPr/>
        </p:nvSpPr>
        <p:spPr>
          <a:xfrm>
            <a:off x="7539225" y="3654599"/>
            <a:ext cx="13430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B6F582F-74A7-6B88-D72D-79090E0328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385"/>
          <a:stretch/>
        </p:blipFill>
        <p:spPr>
          <a:xfrm>
            <a:off x="4776788" y="3986213"/>
            <a:ext cx="771525" cy="619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EEE75D-272F-73A4-B4EB-2C3E8760D370}"/>
              </a:ext>
            </a:extLst>
          </p:cNvPr>
          <p:cNvSpPr txBox="1"/>
          <p:nvPr/>
        </p:nvSpPr>
        <p:spPr>
          <a:xfrm>
            <a:off x="619125" y="222885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n-US" dirty="0">
                <a:cs typeface="Arial"/>
              </a:rPr>
              <a:t>Heavy chain successfully inserted.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>
                <a:cs typeface="Arial"/>
              </a:rPr>
              <a:t>Light chain digestion requires purification before ligation.</a:t>
            </a:r>
          </a:p>
          <a:p>
            <a:pPr marL="285750" indent="-285750">
              <a:buFont typeface="Wingdings"/>
              <a:buChar char="§"/>
            </a:pPr>
            <a:endParaRPr lang="en-US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148E0-DF49-69E8-1191-1B02A3543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8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Light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Chain Insertion Process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01CC1-48CA-B803-4C0C-5627CDC30578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7A2842-F5EB-B6A7-8C32-FC691163A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0517" y="2111574"/>
            <a:ext cx="3850812" cy="3688462"/>
          </a:xfrm>
          <a:prstGeom prst="rect">
            <a:avLst/>
          </a:prstGeom>
        </p:spPr>
      </p:pic>
      <p:pic>
        <p:nvPicPr>
          <p:cNvPr id="9" name="Picture 8" descr="A picture containing text, cup, plastic&#10;&#10;Description automatically generated">
            <a:extLst>
              <a:ext uri="{FF2B5EF4-FFF2-40B4-BE49-F238E27FC236}">
                <a16:creationId xmlns:a16="http://schemas.microsoft.com/office/drawing/2014/main" id="{1F00C976-6DA9-B106-25AE-A7E87CFCF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044"/>
          <a:stretch/>
        </p:blipFill>
        <p:spPr>
          <a:xfrm>
            <a:off x="8362697" y="2108030"/>
            <a:ext cx="3593751" cy="368248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C2D944A-C585-64A4-CE84-E45656070C43}"/>
              </a:ext>
            </a:extLst>
          </p:cNvPr>
          <p:cNvSpPr/>
          <p:nvPr/>
        </p:nvSpPr>
        <p:spPr>
          <a:xfrm>
            <a:off x="3762375" y="3952875"/>
            <a:ext cx="70485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6A03515-C887-3863-0694-E4B7269AB49A}"/>
              </a:ext>
            </a:extLst>
          </p:cNvPr>
          <p:cNvSpPr/>
          <p:nvPr/>
        </p:nvSpPr>
        <p:spPr>
          <a:xfrm>
            <a:off x="7629525" y="3886199"/>
            <a:ext cx="70485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3AD46D9-1740-0912-A4F6-69242DC8E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719" y="2107075"/>
            <a:ext cx="3770916" cy="3683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2CFAAD-6FA1-DCD3-4656-59EDCB796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7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2F981-4190-CBD1-7611-B55BBD172B2F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Insert Verification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8F9D2F-92BF-6E38-BB23-3E6935BC380E}"/>
              </a:ext>
            </a:extLst>
          </p:cNvPr>
          <p:cNvSpPr/>
          <p:nvPr/>
        </p:nvSpPr>
        <p:spPr>
          <a:xfrm>
            <a:off x="7269597" y="2887935"/>
            <a:ext cx="126894" cy="910974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01CC1-48CA-B803-4C0C-5627CDC30578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801E87-BE5E-AB2A-E186-DA79A0891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4838" y="2054042"/>
            <a:ext cx="1847410" cy="368415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5DBCE43-3201-2DDD-3CF7-031D0EE1F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9" t="34" r="42018" b="52097"/>
          <a:stretch/>
        </p:blipFill>
        <p:spPr>
          <a:xfrm rot="5400000">
            <a:off x="5891345" y="2018045"/>
            <a:ext cx="3676156" cy="37450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E52351-23D4-37ED-5568-6EA827685B6F}"/>
              </a:ext>
            </a:extLst>
          </p:cNvPr>
          <p:cNvSpPr/>
          <p:nvPr/>
        </p:nvSpPr>
        <p:spPr>
          <a:xfrm rot="5400000">
            <a:off x="8295949" y="3152422"/>
            <a:ext cx="162389" cy="969456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BBF724-1DDC-F812-DBD9-5BA410D1B1FC}"/>
              </a:ext>
            </a:extLst>
          </p:cNvPr>
          <p:cNvSpPr/>
          <p:nvPr/>
        </p:nvSpPr>
        <p:spPr>
          <a:xfrm rot="5400000">
            <a:off x="6409777" y="3289094"/>
            <a:ext cx="82645" cy="358084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ABA8CF-948D-A0FD-6984-D46D40B9BE61}"/>
              </a:ext>
            </a:extLst>
          </p:cNvPr>
          <p:cNvSpPr/>
          <p:nvPr/>
        </p:nvSpPr>
        <p:spPr>
          <a:xfrm rot="5400000">
            <a:off x="6980612" y="3286657"/>
            <a:ext cx="82645" cy="358084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D75BF0-C9FD-5059-E2C8-A651F5CFEF67}"/>
              </a:ext>
            </a:extLst>
          </p:cNvPr>
          <p:cNvSpPr/>
          <p:nvPr/>
        </p:nvSpPr>
        <p:spPr>
          <a:xfrm rot="5400000">
            <a:off x="7504486" y="3302605"/>
            <a:ext cx="82645" cy="358084"/>
          </a:xfrm>
          <a:prstGeom prst="roundRect">
            <a:avLst/>
          </a:prstGeom>
          <a:solidFill>
            <a:srgbClr val="E95F8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3D93B73-5573-C0F6-15F8-20E1BD797973}"/>
              </a:ext>
            </a:extLst>
          </p:cNvPr>
          <p:cNvSpPr/>
          <p:nvPr/>
        </p:nvSpPr>
        <p:spPr>
          <a:xfrm>
            <a:off x="3795900" y="3635549"/>
            <a:ext cx="13430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23CD3-A882-BC69-E0AD-71CD357A7275}"/>
              </a:ext>
            </a:extLst>
          </p:cNvPr>
          <p:cNvSpPr txBox="1"/>
          <p:nvPr/>
        </p:nvSpPr>
        <p:spPr>
          <a:xfrm>
            <a:off x="6410325" y="3800475"/>
            <a:ext cx="1219200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Heavy Chain</a:t>
            </a:r>
            <a:endParaRPr lang="en-US" sz="16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F90B5-B4EB-2B6B-74B8-C86A9B6F7A4C}"/>
              </a:ext>
            </a:extLst>
          </p:cNvPr>
          <p:cNvSpPr txBox="1"/>
          <p:nvPr/>
        </p:nvSpPr>
        <p:spPr>
          <a:xfrm>
            <a:off x="7810499" y="3800474"/>
            <a:ext cx="1133475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Light Chain</a:t>
            </a:r>
            <a:endParaRPr lang="en-US" sz="1600" dirty="0">
              <a:cs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BF50E4D-EBFA-8078-F256-95C48EA70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11F5-02C8-5C2B-FE1B-62898C04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/ Future Work</a:t>
            </a:r>
          </a:p>
        </p:txBody>
      </p:sp>
      <p:pic>
        <p:nvPicPr>
          <p:cNvPr id="4" name="Picture 3" descr="A picture containing floor, indoor, dog&#10;&#10;Description automatically generated">
            <a:extLst>
              <a:ext uri="{FF2B5EF4-FFF2-40B4-BE49-F238E27FC236}">
                <a16:creationId xmlns:a16="http://schemas.microsoft.com/office/drawing/2014/main" id="{8FAF01B3-B9AB-C612-AA0A-12A43A727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0" r="103" b="1828"/>
          <a:stretch/>
        </p:blipFill>
        <p:spPr>
          <a:xfrm>
            <a:off x="1462651" y="2019635"/>
            <a:ext cx="9261995" cy="35885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7ADDD3-4FC3-2963-3533-4FF390D92B16}"/>
              </a:ext>
            </a:extLst>
          </p:cNvPr>
          <p:cNvSpPr/>
          <p:nvPr/>
        </p:nvSpPr>
        <p:spPr>
          <a:xfrm>
            <a:off x="1462651" y="1423212"/>
            <a:ext cx="926669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285750">
              <a:buFont typeface="Wingdings"/>
              <a:buChar char="§"/>
            </a:pPr>
            <a:r>
              <a:rPr lang="en-US" dirty="0">
                <a:latin typeface="Times New Roman"/>
                <a:cs typeface="Times New Roman"/>
              </a:rPr>
              <a:t>Produce monoclonal antibodies in mammalian cells and perform binding studies for interaction with human colon cancer cells (HCT 116).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C6C5C-DF10-0F59-EE48-2B6076D7A63B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5808504-E72B-0423-F385-F7295E934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3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453B-44BD-971A-67A2-F09DB024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723893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Sources: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0627FE5B-94A4-1ECC-F080-E179B014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33546"/>
            <a:ext cx="6886575" cy="44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8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F4C2B60-D815-1260-69BB-97949D1D3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CF38D-D193-E770-75A8-58B845A3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Background Information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93A3F1-4794-49B7-6767-63E96474EBB3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515FF-A44C-1940-275C-C4656922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1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9" descr="A picture containing text, ground, outdoor, dirt&#10;&#10;Description automatically generated">
            <a:extLst>
              <a:ext uri="{FF2B5EF4-FFF2-40B4-BE49-F238E27FC236}">
                <a16:creationId xmlns:a16="http://schemas.microsoft.com/office/drawing/2014/main" id="{6DD60513-33BA-F124-3A34-7D5A0B58B9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119" r="29032" b="14181"/>
          <a:stretch/>
        </p:blipFill>
        <p:spPr>
          <a:xfrm>
            <a:off x="3525992" y="0"/>
            <a:ext cx="8666368" cy="58772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Colonization of Mars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BD8F-AEDD-E025-5ED0-27EBBC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58470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Elon Musk plans to land humans on Mars by 2026.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Health Issues to Overcome: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700" dirty="0"/>
              <a:t>Space sickness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700" dirty="0"/>
              <a:t>Mental Stress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700" dirty="0"/>
              <a:t>Weaker muscles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700" dirty="0"/>
              <a:t>Eye problems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700" dirty="0"/>
              <a:t>Medical Emergencies 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8-month journey to Earth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97848-7A33-458C-92A9-FB2067A76E66}"/>
              </a:ext>
            </a:extLst>
          </p:cNvPr>
          <p:cNvSpPr/>
          <p:nvPr/>
        </p:nvSpPr>
        <p:spPr>
          <a:xfrm>
            <a:off x="822121" y="4672667"/>
            <a:ext cx="2701367" cy="302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90DC0C-28EB-809D-88F9-84EF0C66D2FD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95097-6A0D-DF11-D71A-5316241DA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4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636514"/>
            <a:ext cx="3438144" cy="6412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Colorectal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BD8F-AEDD-E025-5ED0-27EBBC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584704"/>
            <a:ext cx="397395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40% of astronauts have had polyps removed.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Panitumumab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500" dirty="0"/>
              <a:t>FDA approved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500" dirty="0"/>
              <a:t>Treats cancer that has metastasized.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Produced by Amgen and Illumina in 2014.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Trade Name: </a:t>
            </a:r>
            <a:r>
              <a:rPr lang="en-US" sz="1700" dirty="0" err="1"/>
              <a:t>Vectibix</a:t>
            </a:r>
            <a:endParaRPr lang="en-US" sz="1700" dirty="0"/>
          </a:p>
        </p:txBody>
      </p:sp>
      <p:pic>
        <p:nvPicPr>
          <p:cNvPr id="18" name="Picture Placeholder 17" descr="Text, whiteboard&#10;&#10;Description automatically generated">
            <a:extLst>
              <a:ext uri="{FF2B5EF4-FFF2-40B4-BE49-F238E27FC236}">
                <a16:creationId xmlns:a16="http://schemas.microsoft.com/office/drawing/2014/main" id="{DE7250D2-AC28-4973-540F-CCA6E47429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4711"/>
          <a:stretch/>
        </p:blipFill>
        <p:spPr>
          <a:xfrm>
            <a:off x="5549315" y="1328102"/>
            <a:ext cx="5306719" cy="4535182"/>
          </a:xfr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6DC119BC-158C-F979-C143-4DC66F00A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0" b="34826"/>
          <a:stretch/>
        </p:blipFill>
        <p:spPr>
          <a:xfrm>
            <a:off x="5180605" y="385571"/>
            <a:ext cx="5309099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8A7395-F268-41D3-7634-2EF300BF16F0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09802DD-0687-97FA-91AF-EDF55226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9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Monoclonal Antibody Immunotherapy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BD8F-AEDD-E025-5ED0-27EBBC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775" y="2598947"/>
            <a:ext cx="10550025" cy="3677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Immunotherapy: Medical treatment of diseases by activating or suppressing the immune system.</a:t>
            </a:r>
            <a:endParaRPr lang="en-US" sz="20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Antibody: Protein produced by the immune system in response to a foreign substance.</a:t>
            </a:r>
            <a:endParaRPr lang="en-US" sz="20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cs typeface="Calibri" panose="020F0502020204030204"/>
              </a:rPr>
              <a:t>Monoclonal Antibody (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mAb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cs typeface="Calibri"/>
              </a:rPr>
              <a:t>):  Designed to mimic the immune system's ability to target specific cells.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Potential application in cancer treatment, autoimmune disorders, infectious diseases, and organ transplantation.</a:t>
            </a:r>
            <a:endParaRPr lang="en-US" sz="200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6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3300C1C-ACD9-FCB5-714A-26D321098712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AECAA95-21C4-253F-FF79-992C1311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6B8AA50-DC73-A0BE-8E7E-DB867681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2" y="3348376"/>
            <a:ext cx="3398874" cy="1867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4849E-1AAA-67B2-6B39-41494AC3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59" y="27989"/>
            <a:ext cx="10440341" cy="1756772"/>
          </a:xfrm>
        </p:spPr>
        <p:txBody>
          <a:bodyPr>
            <a:normAutofit/>
          </a:bodyPr>
          <a:lstStyle/>
          <a:p>
            <a:r>
              <a:rPr lang="en-US" sz="3100" dirty="0">
                <a:ea typeface="+mj-lt"/>
                <a:cs typeface="+mj-lt"/>
              </a:rPr>
              <a:t>Monoclonal Antibodies: Effector Functions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4EBB-8A33-C396-085C-F9D8323F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149404"/>
            <a:ext cx="10363200" cy="37924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ea typeface="+mn-lt"/>
                <a:cs typeface="+mn-lt"/>
              </a:rPr>
              <a:t>1.) </a:t>
            </a:r>
            <a:r>
              <a:rPr lang="en-US" sz="1700" u="sng" dirty="0">
                <a:ea typeface="+mn-lt"/>
                <a:cs typeface="+mn-lt"/>
              </a:rPr>
              <a:t>Block</a:t>
            </a:r>
            <a:r>
              <a:rPr lang="en-US" sz="1700" dirty="0">
                <a:ea typeface="+mn-lt"/>
                <a:cs typeface="+mn-lt"/>
              </a:rPr>
              <a:t> molecules that cancer cells need to grow.</a:t>
            </a:r>
          </a:p>
          <a:p>
            <a:pPr marL="0" indent="0">
              <a:buNone/>
            </a:pPr>
            <a:r>
              <a:rPr lang="en-US" sz="1700" dirty="0">
                <a:ea typeface="+mn-lt"/>
                <a:cs typeface="+mn-lt"/>
              </a:rPr>
              <a:t>2.) </a:t>
            </a:r>
            <a:r>
              <a:rPr lang="en-US" sz="1700" u="sng" dirty="0">
                <a:ea typeface="+mn-lt"/>
                <a:cs typeface="+mn-lt"/>
              </a:rPr>
              <a:t>Flag</a:t>
            </a:r>
            <a:r>
              <a:rPr lang="en-US" sz="1700" dirty="0">
                <a:ea typeface="+mn-lt"/>
                <a:cs typeface="+mn-lt"/>
              </a:rPr>
              <a:t> cancer cells for destruction by the body's immune system.</a:t>
            </a:r>
          </a:p>
          <a:p>
            <a:pPr marL="0" indent="0">
              <a:buNone/>
            </a:pPr>
            <a:r>
              <a:rPr lang="en-US" sz="1700" dirty="0">
                <a:ea typeface="+mn-lt"/>
                <a:cs typeface="+mn-lt"/>
              </a:rPr>
              <a:t>3.) </a:t>
            </a:r>
            <a:r>
              <a:rPr lang="en-US" sz="1700" u="sng" dirty="0">
                <a:ea typeface="+mn-lt"/>
                <a:cs typeface="+mn-lt"/>
              </a:rPr>
              <a:t>Deliver</a:t>
            </a:r>
            <a:r>
              <a:rPr lang="en-US" sz="1700" dirty="0">
                <a:ea typeface="+mn-lt"/>
                <a:cs typeface="+mn-lt"/>
              </a:rPr>
              <a:t> harmful substances to cancer cells. </a:t>
            </a:r>
            <a:endParaRPr lang="en-US" sz="17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D44CBF4-897E-AA28-2D51-01061C5B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790" y="3352798"/>
            <a:ext cx="3433482" cy="186295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5BE2AD8-71E6-6B8B-BEB9-3A6C8D8F6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697" y="3345145"/>
            <a:ext cx="3343835" cy="18629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72E040-B7CE-8B4F-93FA-309A004E6C91}"/>
              </a:ext>
            </a:extLst>
          </p:cNvPr>
          <p:cNvSpPr txBox="1"/>
          <p:nvPr/>
        </p:nvSpPr>
        <p:spPr>
          <a:xfrm>
            <a:off x="910683" y="5344806"/>
            <a:ext cx="2750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Neutralization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9AA6-655E-E5CB-078C-8C4757279A74}"/>
              </a:ext>
            </a:extLst>
          </p:cNvPr>
          <p:cNvSpPr txBox="1"/>
          <p:nvPr/>
        </p:nvSpPr>
        <p:spPr>
          <a:xfrm>
            <a:off x="4441902" y="5269642"/>
            <a:ext cx="26855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Opsonization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ECF46-FE0C-36FA-4F80-980065CEEE38}"/>
              </a:ext>
            </a:extLst>
          </p:cNvPr>
          <p:cNvSpPr txBox="1"/>
          <p:nvPr/>
        </p:nvSpPr>
        <p:spPr>
          <a:xfrm>
            <a:off x="7827063" y="5270953"/>
            <a:ext cx="2750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Complement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BCEB2-4DC2-D823-6B67-849C7B09D7F6}"/>
              </a:ext>
            </a:extLst>
          </p:cNvPr>
          <p:cNvSpPr/>
          <p:nvPr/>
        </p:nvSpPr>
        <p:spPr>
          <a:xfrm>
            <a:off x="4038381" y="3260987"/>
            <a:ext cx="3489510" cy="1959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80265C-25A3-05DD-0594-80FB9117587C}"/>
              </a:ext>
            </a:extLst>
          </p:cNvPr>
          <p:cNvSpPr/>
          <p:nvPr/>
        </p:nvSpPr>
        <p:spPr>
          <a:xfrm>
            <a:off x="4041442" y="3291271"/>
            <a:ext cx="3513617" cy="1977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8DC48C-F70F-C5AF-840A-5D33D37180BC}"/>
              </a:ext>
            </a:extLst>
          </p:cNvPr>
          <p:cNvSpPr/>
          <p:nvPr/>
        </p:nvSpPr>
        <p:spPr>
          <a:xfrm>
            <a:off x="7507503" y="3292911"/>
            <a:ext cx="3503561" cy="1977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E2B7E0-7336-9269-CFF5-92BF73F2D5FA}"/>
              </a:ext>
            </a:extLst>
          </p:cNvPr>
          <p:cNvSpPr/>
          <p:nvPr/>
        </p:nvSpPr>
        <p:spPr>
          <a:xfrm>
            <a:off x="7527891" y="3176369"/>
            <a:ext cx="3456278" cy="2030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68E47D-AE26-5D9C-D6CF-B0CA3BA7E7A3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20BA00-25B5-1130-6803-30F4F94A3CCD}"/>
              </a:ext>
            </a:extLst>
          </p:cNvPr>
          <p:cNvSpPr/>
          <p:nvPr/>
        </p:nvSpPr>
        <p:spPr>
          <a:xfrm>
            <a:off x="447879" y="3345422"/>
            <a:ext cx="3529920" cy="202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D44035-46DE-069F-9E02-E1E4DCE37458}"/>
              </a:ext>
            </a:extLst>
          </p:cNvPr>
          <p:cNvSpPr/>
          <p:nvPr/>
        </p:nvSpPr>
        <p:spPr>
          <a:xfrm>
            <a:off x="576235" y="3351722"/>
            <a:ext cx="3468105" cy="2054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FE9C5CF-BA79-1DF8-5806-47160910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7" grpId="0" animBg="1"/>
      <p:bldP spid="29" grpId="0" animBg="1"/>
      <p:bldP spid="2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/>
              <a:t>Panitumumab: Neutralization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BD8F-AEDD-E025-5ED0-27EBBC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4" y="2235105"/>
            <a:ext cx="6007608" cy="34290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Epidermal Growth Factor Receptor (EGFR)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500" dirty="0"/>
              <a:t>Protein found on cells that play a vital role in promoting cell growth.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Blocks EGFR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500" dirty="0"/>
              <a:t>Stops downstream signaling (MAPK).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n-US" sz="1500" dirty="0"/>
              <a:t>Prevents cellular proliferation, survival, and migration.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06B0471-4960-7D68-5C8A-DD91828AA8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8019" r="2508" b="5947"/>
          <a:stretch/>
        </p:blipFill>
        <p:spPr>
          <a:xfrm>
            <a:off x="1782781" y="3907459"/>
            <a:ext cx="2819386" cy="1911969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CB86C382-1E02-E4C9-76B8-E2838E86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672"/>
          <a:stretch/>
        </p:blipFill>
        <p:spPr>
          <a:xfrm>
            <a:off x="7350685" y="709197"/>
            <a:ext cx="4841270" cy="5154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FBEF89-54B2-5F49-A48F-CDD78C07B543}"/>
              </a:ext>
            </a:extLst>
          </p:cNvPr>
          <p:cNvSpPr/>
          <p:nvPr/>
        </p:nvSpPr>
        <p:spPr>
          <a:xfrm>
            <a:off x="338666" y="1185333"/>
            <a:ext cx="141112" cy="699206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3B69B-5D13-CD4A-3098-C517369E2CA0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4089703-466B-606C-0DBA-2521030F0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8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Placeholder 46" descr="Diagram&#10;&#10;Description automatically generated">
            <a:extLst>
              <a:ext uri="{FF2B5EF4-FFF2-40B4-BE49-F238E27FC236}">
                <a16:creationId xmlns:a16="http://schemas.microsoft.com/office/drawing/2014/main" id="{C7C321DC-8984-C32A-78EA-BFCC2162CF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5499"/>
          <a:stretch>
            <a:fillRect/>
          </a:stretch>
        </p:blipFill>
        <p:spPr>
          <a:xfrm>
            <a:off x="5770022" y="2091095"/>
            <a:ext cx="5329020" cy="420624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64888AA-657E-D42B-AAD7-87DA6A2AFBEF}"/>
              </a:ext>
            </a:extLst>
          </p:cNvPr>
          <p:cNvSpPr/>
          <p:nvPr/>
        </p:nvSpPr>
        <p:spPr>
          <a:xfrm>
            <a:off x="7655249" y="2313991"/>
            <a:ext cx="1194318" cy="66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FDA056B-C14B-9684-34D8-E715CE23CC47}"/>
              </a:ext>
            </a:extLst>
          </p:cNvPr>
          <p:cNvSpPr/>
          <p:nvPr/>
        </p:nvSpPr>
        <p:spPr>
          <a:xfrm>
            <a:off x="10137635" y="2410407"/>
            <a:ext cx="1194318" cy="183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52DDC91-EFCD-B2E7-E22D-5286E8FB4961}"/>
              </a:ext>
            </a:extLst>
          </p:cNvPr>
          <p:cNvSpPr/>
          <p:nvPr/>
        </p:nvSpPr>
        <p:spPr>
          <a:xfrm>
            <a:off x="8788387" y="4058816"/>
            <a:ext cx="285115" cy="1718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DBD010-FD2E-7572-BAC4-23142346DC42}"/>
              </a:ext>
            </a:extLst>
          </p:cNvPr>
          <p:cNvSpPr txBox="1"/>
          <p:nvPr/>
        </p:nvSpPr>
        <p:spPr>
          <a:xfrm>
            <a:off x="7067863" y="3512205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D3F57C-612B-39BC-B40E-2C19CCB4FFEB}"/>
              </a:ext>
            </a:extLst>
          </p:cNvPr>
          <p:cNvSpPr txBox="1"/>
          <p:nvPr/>
        </p:nvSpPr>
        <p:spPr>
          <a:xfrm>
            <a:off x="7478012" y="3299061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7E2D94-A1A2-068D-18AD-B419BE51C090}"/>
              </a:ext>
            </a:extLst>
          </p:cNvPr>
          <p:cNvSpPr txBox="1"/>
          <p:nvPr/>
        </p:nvSpPr>
        <p:spPr>
          <a:xfrm>
            <a:off x="8655736" y="3294396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90C5B0-B5A7-88B5-F4AB-45E3C6C32433}"/>
              </a:ext>
            </a:extLst>
          </p:cNvPr>
          <p:cNvSpPr txBox="1"/>
          <p:nvPr/>
        </p:nvSpPr>
        <p:spPr>
          <a:xfrm>
            <a:off x="9111313" y="3472603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215FFF-BADF-A4B7-6137-412791F2834E}"/>
              </a:ext>
            </a:extLst>
          </p:cNvPr>
          <p:cNvSpPr txBox="1"/>
          <p:nvPr/>
        </p:nvSpPr>
        <p:spPr>
          <a:xfrm>
            <a:off x="7783521" y="4280474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6F751A-3315-550A-9D88-6575497342C6}"/>
              </a:ext>
            </a:extLst>
          </p:cNvPr>
          <p:cNvSpPr txBox="1"/>
          <p:nvPr/>
        </p:nvSpPr>
        <p:spPr>
          <a:xfrm>
            <a:off x="8285954" y="4280474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32B846-2B1F-BEFB-789A-A9EEE144B6F7}"/>
              </a:ext>
            </a:extLst>
          </p:cNvPr>
          <p:cNvSpPr txBox="1"/>
          <p:nvPr/>
        </p:nvSpPr>
        <p:spPr>
          <a:xfrm>
            <a:off x="7808538" y="4951009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5046D54-E76F-E311-7536-F4498BBFC5AA}"/>
              </a:ext>
            </a:extLst>
          </p:cNvPr>
          <p:cNvSpPr txBox="1"/>
          <p:nvPr/>
        </p:nvSpPr>
        <p:spPr>
          <a:xfrm>
            <a:off x="8310971" y="4951009"/>
            <a:ext cx="5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9561CB-1B7C-3640-34B8-85293D2D91D2}"/>
              </a:ext>
            </a:extLst>
          </p:cNvPr>
          <p:cNvSpPr/>
          <p:nvPr/>
        </p:nvSpPr>
        <p:spPr>
          <a:xfrm>
            <a:off x="7174844" y="358501"/>
            <a:ext cx="1194318" cy="125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CA79B-95A8-FBC9-5F1E-6FCE120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777578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Antibody Structure: Constant Region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62818-0CC1-4C98-BA55-65A52E10D872}"/>
              </a:ext>
            </a:extLst>
          </p:cNvPr>
          <p:cNvSpPr/>
          <p:nvPr/>
        </p:nvSpPr>
        <p:spPr>
          <a:xfrm>
            <a:off x="558792" y="2337573"/>
            <a:ext cx="480108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Remains the same across different antibody molecules (Fc Fragment).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Provides structural stability.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US" sz="1700" dirty="0"/>
              <a:t>Plays a role in determining effector functions.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BE6383-550A-47EE-E5C1-5C653A479CF6}"/>
              </a:ext>
            </a:extLst>
          </p:cNvPr>
          <p:cNvSpPr/>
          <p:nvPr/>
        </p:nvSpPr>
        <p:spPr>
          <a:xfrm>
            <a:off x="-1" y="5870222"/>
            <a:ext cx="12192000" cy="1009650"/>
          </a:xfrm>
          <a:prstGeom prst="rect">
            <a:avLst/>
          </a:prstGeom>
          <a:solidFill>
            <a:srgbClr val="EE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5EC1C43-06EF-CC4D-E432-11B00480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7" y="6020074"/>
            <a:ext cx="11506200" cy="7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684</Words>
  <Application>Microsoft Office PowerPoint</Application>
  <PresentationFormat>Widescreen</PresentationFormat>
  <Paragraphs>133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Targeted Treatment for Colorectal Cancer Through Monoclonal Antibodies </vt:lpstr>
      <vt:lpstr>     Overview</vt:lpstr>
      <vt:lpstr>Background Information</vt:lpstr>
      <vt:lpstr>Colonization of Mars</vt:lpstr>
      <vt:lpstr>Colorectal Cancer</vt:lpstr>
      <vt:lpstr>Monoclonal Antibody Immunotherapy</vt:lpstr>
      <vt:lpstr>Monoclonal Antibodies: Effector Functions</vt:lpstr>
      <vt:lpstr>Panitumumab: Neutralization</vt:lpstr>
      <vt:lpstr>Antibody Structure: Constant Region</vt:lpstr>
      <vt:lpstr>Antibody Structure: Variable Region</vt:lpstr>
      <vt:lpstr>Synthesizing Insert Sequences</vt:lpstr>
      <vt:lpstr>Amino Acid: Heavy Chain</vt:lpstr>
      <vt:lpstr>Amino Acid: Light Chain</vt:lpstr>
      <vt:lpstr>Plasmid Information</vt:lpstr>
      <vt:lpstr>Plasmid Information</vt:lpstr>
      <vt:lpstr>Plasmid Information</vt:lpstr>
      <vt:lpstr>Restriction Sites</vt:lpstr>
      <vt:lpstr>Nucleic Acid: Heavy Chain</vt:lpstr>
      <vt:lpstr>Nucleic Acid: Light Chain</vt:lpstr>
      <vt:lpstr>Process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/ Future Work</vt:lpstr>
      <vt:lpstr>Sources: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Flores, Omar </cp:lastModifiedBy>
  <cp:revision>1910</cp:revision>
  <dcterms:created xsi:type="dcterms:W3CDTF">2019-10-16T03:03:10Z</dcterms:created>
  <dcterms:modified xsi:type="dcterms:W3CDTF">2024-04-05T13:41:40Z</dcterms:modified>
</cp:coreProperties>
</file>