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0.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6"/>
  </p:notesMasterIdLst>
  <p:sldIdLst>
    <p:sldId id="256" r:id="rId5"/>
  </p:sldIdLst>
  <p:sldSz cx="36576000" cy="29260800"/>
  <p:notesSz cx="6858000" cy="9144000"/>
  <p:defaultTextStyle>
    <a:defPPr marL="0" marR="0" indent="0" algn="l" defTabSz="783732" rtl="0" fontAlgn="auto" latinLnBrk="1" hangingPunct="0">
      <a:lnSpc>
        <a:spcPct val="100000"/>
      </a:lnSpc>
      <a:spcBef>
        <a:spcPts val="0"/>
      </a:spcBef>
      <a:spcAft>
        <a:spcPts val="0"/>
      </a:spcAft>
      <a:buClrTx/>
      <a:buSzTx/>
      <a:buFontTx/>
      <a:buNone/>
      <a:tabLst/>
      <a:defRPr kumimoji="0" sz="1543" b="0" i="0" u="none" strike="noStrike" cap="none" spc="0" normalizeH="0" baseline="0">
        <a:ln>
          <a:noFill/>
        </a:ln>
        <a:solidFill>
          <a:srgbClr val="000000"/>
        </a:solidFill>
        <a:effectLst/>
        <a:uFillTx/>
      </a:defRPr>
    </a:defPPr>
    <a:lvl1pPr marL="0" marR="0" indent="0" algn="l" defTabSz="391866" rtl="0" fontAlgn="auto" latinLnBrk="0" hangingPunct="0">
      <a:lnSpc>
        <a:spcPct val="100000"/>
      </a:lnSpc>
      <a:spcBef>
        <a:spcPts val="0"/>
      </a:spcBef>
      <a:spcAft>
        <a:spcPts val="0"/>
      </a:spcAft>
      <a:buClrTx/>
      <a:buSzTx/>
      <a:buFontTx/>
      <a:buNone/>
      <a:tabLst/>
      <a:defRPr kumimoji="0" sz="1543" b="0" i="0" u="none" strike="noStrike" cap="none" spc="0" normalizeH="0" baseline="0">
        <a:ln>
          <a:noFill/>
        </a:ln>
        <a:solidFill>
          <a:srgbClr val="000000"/>
        </a:solidFill>
        <a:effectLst/>
        <a:uFillTx/>
        <a:latin typeface="+mj-lt"/>
        <a:ea typeface="+mj-ea"/>
        <a:cs typeface="+mj-cs"/>
        <a:sym typeface="Calibri"/>
      </a:defRPr>
    </a:lvl1pPr>
    <a:lvl2pPr marL="0" marR="0" indent="0" algn="l" defTabSz="391866" rtl="0" fontAlgn="auto" latinLnBrk="0" hangingPunct="0">
      <a:lnSpc>
        <a:spcPct val="100000"/>
      </a:lnSpc>
      <a:spcBef>
        <a:spcPts val="0"/>
      </a:spcBef>
      <a:spcAft>
        <a:spcPts val="0"/>
      </a:spcAft>
      <a:buClrTx/>
      <a:buSzTx/>
      <a:buFontTx/>
      <a:buNone/>
      <a:tabLst/>
      <a:defRPr kumimoji="0" sz="1543" b="0" i="0" u="none" strike="noStrike" cap="none" spc="0" normalizeH="0" baseline="0">
        <a:ln>
          <a:noFill/>
        </a:ln>
        <a:solidFill>
          <a:srgbClr val="000000"/>
        </a:solidFill>
        <a:effectLst/>
        <a:uFillTx/>
        <a:latin typeface="+mj-lt"/>
        <a:ea typeface="+mj-ea"/>
        <a:cs typeface="+mj-cs"/>
        <a:sym typeface="Calibri"/>
      </a:defRPr>
    </a:lvl2pPr>
    <a:lvl3pPr marL="0" marR="0" indent="0" algn="l" defTabSz="391866" rtl="0" fontAlgn="auto" latinLnBrk="0" hangingPunct="0">
      <a:lnSpc>
        <a:spcPct val="100000"/>
      </a:lnSpc>
      <a:spcBef>
        <a:spcPts val="0"/>
      </a:spcBef>
      <a:spcAft>
        <a:spcPts val="0"/>
      </a:spcAft>
      <a:buClrTx/>
      <a:buSzTx/>
      <a:buFontTx/>
      <a:buNone/>
      <a:tabLst/>
      <a:defRPr kumimoji="0" sz="1543" b="0" i="0" u="none" strike="noStrike" cap="none" spc="0" normalizeH="0" baseline="0">
        <a:ln>
          <a:noFill/>
        </a:ln>
        <a:solidFill>
          <a:srgbClr val="000000"/>
        </a:solidFill>
        <a:effectLst/>
        <a:uFillTx/>
        <a:latin typeface="+mj-lt"/>
        <a:ea typeface="+mj-ea"/>
        <a:cs typeface="+mj-cs"/>
        <a:sym typeface="Calibri"/>
      </a:defRPr>
    </a:lvl3pPr>
    <a:lvl4pPr marL="0" marR="0" indent="0" algn="l" defTabSz="391866" rtl="0" fontAlgn="auto" latinLnBrk="0" hangingPunct="0">
      <a:lnSpc>
        <a:spcPct val="100000"/>
      </a:lnSpc>
      <a:spcBef>
        <a:spcPts val="0"/>
      </a:spcBef>
      <a:spcAft>
        <a:spcPts val="0"/>
      </a:spcAft>
      <a:buClrTx/>
      <a:buSzTx/>
      <a:buFontTx/>
      <a:buNone/>
      <a:tabLst/>
      <a:defRPr kumimoji="0" sz="1543" b="0" i="0" u="none" strike="noStrike" cap="none" spc="0" normalizeH="0" baseline="0">
        <a:ln>
          <a:noFill/>
        </a:ln>
        <a:solidFill>
          <a:srgbClr val="000000"/>
        </a:solidFill>
        <a:effectLst/>
        <a:uFillTx/>
        <a:latin typeface="+mj-lt"/>
        <a:ea typeface="+mj-ea"/>
        <a:cs typeface="+mj-cs"/>
        <a:sym typeface="Calibri"/>
      </a:defRPr>
    </a:lvl4pPr>
    <a:lvl5pPr marL="0" marR="0" indent="0" algn="l" defTabSz="391866" rtl="0" fontAlgn="auto" latinLnBrk="0" hangingPunct="0">
      <a:lnSpc>
        <a:spcPct val="100000"/>
      </a:lnSpc>
      <a:spcBef>
        <a:spcPts val="0"/>
      </a:spcBef>
      <a:spcAft>
        <a:spcPts val="0"/>
      </a:spcAft>
      <a:buClrTx/>
      <a:buSzTx/>
      <a:buFontTx/>
      <a:buNone/>
      <a:tabLst/>
      <a:defRPr kumimoji="0" sz="1543" b="0" i="0" u="none" strike="noStrike" cap="none" spc="0" normalizeH="0" baseline="0">
        <a:ln>
          <a:noFill/>
        </a:ln>
        <a:solidFill>
          <a:srgbClr val="000000"/>
        </a:solidFill>
        <a:effectLst/>
        <a:uFillTx/>
        <a:latin typeface="+mj-lt"/>
        <a:ea typeface="+mj-ea"/>
        <a:cs typeface="+mj-cs"/>
        <a:sym typeface="Calibri"/>
      </a:defRPr>
    </a:lvl5pPr>
    <a:lvl6pPr marL="0" marR="0" indent="0" algn="l" defTabSz="391866" rtl="0" fontAlgn="auto" latinLnBrk="0" hangingPunct="0">
      <a:lnSpc>
        <a:spcPct val="100000"/>
      </a:lnSpc>
      <a:spcBef>
        <a:spcPts val="0"/>
      </a:spcBef>
      <a:spcAft>
        <a:spcPts val="0"/>
      </a:spcAft>
      <a:buClrTx/>
      <a:buSzTx/>
      <a:buFontTx/>
      <a:buNone/>
      <a:tabLst/>
      <a:defRPr kumimoji="0" sz="1543" b="0" i="0" u="none" strike="noStrike" cap="none" spc="0" normalizeH="0" baseline="0">
        <a:ln>
          <a:noFill/>
        </a:ln>
        <a:solidFill>
          <a:srgbClr val="000000"/>
        </a:solidFill>
        <a:effectLst/>
        <a:uFillTx/>
        <a:latin typeface="+mj-lt"/>
        <a:ea typeface="+mj-ea"/>
        <a:cs typeface="+mj-cs"/>
        <a:sym typeface="Calibri"/>
      </a:defRPr>
    </a:lvl6pPr>
    <a:lvl7pPr marL="0" marR="0" indent="0" algn="l" defTabSz="391866" rtl="0" fontAlgn="auto" latinLnBrk="0" hangingPunct="0">
      <a:lnSpc>
        <a:spcPct val="100000"/>
      </a:lnSpc>
      <a:spcBef>
        <a:spcPts val="0"/>
      </a:spcBef>
      <a:spcAft>
        <a:spcPts val="0"/>
      </a:spcAft>
      <a:buClrTx/>
      <a:buSzTx/>
      <a:buFontTx/>
      <a:buNone/>
      <a:tabLst/>
      <a:defRPr kumimoji="0" sz="1543" b="0" i="0" u="none" strike="noStrike" cap="none" spc="0" normalizeH="0" baseline="0">
        <a:ln>
          <a:noFill/>
        </a:ln>
        <a:solidFill>
          <a:srgbClr val="000000"/>
        </a:solidFill>
        <a:effectLst/>
        <a:uFillTx/>
        <a:latin typeface="+mj-lt"/>
        <a:ea typeface="+mj-ea"/>
        <a:cs typeface="+mj-cs"/>
        <a:sym typeface="Calibri"/>
      </a:defRPr>
    </a:lvl7pPr>
    <a:lvl8pPr marL="0" marR="0" indent="0" algn="l" defTabSz="391866" rtl="0" fontAlgn="auto" latinLnBrk="0" hangingPunct="0">
      <a:lnSpc>
        <a:spcPct val="100000"/>
      </a:lnSpc>
      <a:spcBef>
        <a:spcPts val="0"/>
      </a:spcBef>
      <a:spcAft>
        <a:spcPts val="0"/>
      </a:spcAft>
      <a:buClrTx/>
      <a:buSzTx/>
      <a:buFontTx/>
      <a:buNone/>
      <a:tabLst/>
      <a:defRPr kumimoji="0" sz="1543" b="0" i="0" u="none" strike="noStrike" cap="none" spc="0" normalizeH="0" baseline="0">
        <a:ln>
          <a:noFill/>
        </a:ln>
        <a:solidFill>
          <a:srgbClr val="000000"/>
        </a:solidFill>
        <a:effectLst/>
        <a:uFillTx/>
        <a:latin typeface="+mj-lt"/>
        <a:ea typeface="+mj-ea"/>
        <a:cs typeface="+mj-cs"/>
        <a:sym typeface="Calibri"/>
      </a:defRPr>
    </a:lvl8pPr>
    <a:lvl9pPr marL="0" marR="0" indent="0" algn="l" defTabSz="391866" rtl="0" fontAlgn="auto" latinLnBrk="0" hangingPunct="0">
      <a:lnSpc>
        <a:spcPct val="100000"/>
      </a:lnSpc>
      <a:spcBef>
        <a:spcPts val="0"/>
      </a:spcBef>
      <a:spcAft>
        <a:spcPts val="0"/>
      </a:spcAft>
      <a:buClrTx/>
      <a:buSzTx/>
      <a:buFontTx/>
      <a:buNone/>
      <a:tabLst/>
      <a:defRPr kumimoji="0" sz="1543"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F1D9FD-BE67-76EE-D07F-85B17983B3D4}" name="Malefyt, Amanda" initials="AM" userId="S::malefyta@trine.edu::77a636bc-ecf5-4312-b13f-b4e8be5b58e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26EA55-89DA-4F49-A845-14F27757FD82}" v="359" dt="2025-03-28T11:43:05.024"/>
    <p1510:client id="{E5473392-2386-344F-923A-3871D2896FDC}" v="2739" dt="2025-03-28T12:12:27.237"/>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68"/>
    <p:restoredTop sz="94375" autoAdjust="0"/>
  </p:normalViewPr>
  <p:slideViewPr>
    <p:cSldViewPr snapToGrid="0">
      <p:cViewPr>
        <p:scale>
          <a:sx n="28" d="100"/>
          <a:sy n="28" d="100"/>
        </p:scale>
        <p:origin x="800" y="13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8/10/relationships/authors" Target="author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omments/modernComment_100_0.xml><?xml version="1.0" encoding="utf-8"?>
<p188:cmLst xmlns:a="http://schemas.openxmlformats.org/drawingml/2006/main" xmlns:r="http://schemas.openxmlformats.org/officeDocument/2006/relationships" xmlns:p188="http://schemas.microsoft.com/office/powerpoint/2018/8/main">
  <p188:cm id="{A970EB3A-2A98-4A6A-9810-00AC8E242F91}" authorId="{E1F1D9FD-BE67-76EE-D07F-85B17983B3D4}" created="2025-03-14T01:11:16.067">
    <ac:txMkLst xmlns:ac="http://schemas.microsoft.com/office/drawing/2013/main/command">
      <pc:docMk xmlns:pc="http://schemas.microsoft.com/office/powerpoint/2013/main/command"/>
      <pc:sldMk xmlns:pc="http://schemas.microsoft.com/office/powerpoint/2013/main/command" cId="0" sldId="256"/>
      <ac:spMk id="116" creationId="{00000000-0000-0000-0000-000000000000}"/>
      <ac:txMk cp="0" len="7">
        <ac:context len="8" hash="2226516865"/>
      </ac:txMk>
    </ac:txMkLst>
    <p188:pos x="7856706" y="548576"/>
    <p188:txBody>
      <a:bodyPr/>
      <a:lstStyle/>
      <a:p>
        <a:r>
          <a:rPr lang="en-US"/>
          <a:t>This would be the spot to explain the prep you plan for Flow Cytometry (basically what you already did) and then the process for fixing cells and imaging. Also note in this section the two different EGFR antibodies we have tried/are trying.</a:t>
        </a:r>
      </a:p>
    </p188:txBody>
  </p188:cm>
  <p188:cm id="{A86767D6-4524-4C5F-8DA9-040C9370746C}" authorId="{E1F1D9FD-BE67-76EE-D07F-85B17983B3D4}" created="2025-03-14T01:14:10.162">
    <ac:txMkLst xmlns:ac="http://schemas.microsoft.com/office/drawing/2013/main/command">
      <pc:docMk xmlns:pc="http://schemas.microsoft.com/office/powerpoint/2013/main/command"/>
      <pc:sldMk xmlns:pc="http://schemas.microsoft.com/office/powerpoint/2013/main/command" cId="0" sldId="256"/>
      <ac:spMk id="103" creationId="{00000000-0000-0000-0000-000000000000}"/>
      <ac:txMk cp="0" len="22">
        <ac:context len="23" hash="634980659"/>
      </ac:txMk>
    </ac:txMkLst>
    <p188:pos x="14144100" y="554083"/>
    <p188:txBody>
      <a:bodyPr/>
      <a:lstStyle/>
      <a:p>
        <a:r>
          <a:rPr lang="en-US"/>
          <a:t>For now, you could include one of your forward and side scatter plots here and then also the peaks on the antibody that didn't work.</a:t>
        </a:r>
      </a:p>
    </p188:txBody>
  </p188:cm>
  <p188:cm id="{AEFF6E1F-7EB9-41AB-8A34-88A7C92B9E45}" authorId="{E1F1D9FD-BE67-76EE-D07F-85B17983B3D4}" created="2025-03-27T00:11:07.471">
    <ac:txMkLst xmlns:ac="http://schemas.microsoft.com/office/drawing/2013/main/command">
      <pc:docMk xmlns:pc="http://schemas.microsoft.com/office/powerpoint/2013/main/command"/>
      <pc:sldMk xmlns:pc="http://schemas.microsoft.com/office/powerpoint/2013/main/command" cId="0" sldId="256"/>
      <ac:spMk id="107" creationId="{00000000-0000-0000-0000-000000000000}"/>
      <ac:txMk cp="0" len="304">
        <ac:context len="422" hash="653442495"/>
      </ac:txMk>
    </ac:txMkLst>
    <p188:pos x="10978471" y="1766800"/>
    <p188:txBody>
      <a:bodyPr/>
      <a:lstStyle/>
      <a:p>
        <a:r>
          <a:rPr lang="en-US"/>
          <a:t>[@Beebe, Marshall Lucas] Make sure to acknowledge BioNanomics for use of their confocal microscope.</a:t>
        </a:r>
      </a:p>
    </p188:txBody>
  </p188:cm>
  <p188:cm id="{D731637A-B32B-48E6-A723-7CA3B8438890}" authorId="{E1F1D9FD-BE67-76EE-D07F-85B17983B3D4}" created="2025-03-27T00:13:26.671">
    <ac:txMkLst xmlns:ac="http://schemas.microsoft.com/office/drawing/2013/main/command">
      <pc:docMk xmlns:pc="http://schemas.microsoft.com/office/powerpoint/2013/main/command"/>
      <pc:sldMk xmlns:pc="http://schemas.microsoft.com/office/powerpoint/2013/main/command" cId="0" sldId="256"/>
      <ac:spMk id="28" creationId="{E8A13DF7-7BE4-F82B-81D8-D907FFCB53A9}"/>
      <ac:txMk cp="0" len="423">
        <ac:context len="425" hash="1405844394"/>
      </ac:txMk>
    </ac:txMkLst>
    <p188:pos x="5777023" y="559950"/>
    <p188:txBody>
      <a:bodyPr/>
      <a:lstStyle/>
      <a:p>
        <a:r>
          <a:rPr lang="en-US"/>
          <a:t>Note that these cells have been fixed and permeabilized (I think that's the word, right?) Also note that the full name of the AlexaFluor488 (EGFR targeting antibody conjugated with AlexaFluor488). You don't want your caption font size to be larger than your Introduction and Methods text (same size is fine).</a:t>
        </a:r>
      </a:p>
    </p188:txBody>
  </p188:cm>
  <p188:cm id="{C941BEC8-353D-482B-987C-F27F8DBD4525}" authorId="{E1F1D9FD-BE67-76EE-D07F-85B17983B3D4}" created="2025-03-27T00:21:33.961">
    <ac:txMkLst xmlns:ac="http://schemas.microsoft.com/office/drawing/2013/main/command">
      <pc:docMk xmlns:pc="http://schemas.microsoft.com/office/powerpoint/2013/main/command"/>
      <pc:sldMk xmlns:pc="http://schemas.microsoft.com/office/powerpoint/2013/main/command" cId="0" sldId="256"/>
      <ac:spMk id="113" creationId="{00000000-0000-0000-0000-000000000000}"/>
      <ac:txMk cp="0" len="11">
        <ac:context len="12" hash="1286128843"/>
      </ac:txMk>
    </ac:txMkLst>
    <p188:pos x="8536465" y="549600"/>
    <p188:txBody>
      <a:bodyPr/>
      <a:lstStyle/>
      <a:p>
        <a:r>
          <a:rPr lang="en-US"/>
          <a:t>This might be a good spot to put the figure from Gavin's poster (or something similar) that shows the panitumumab binding to EGFR or the fluorescent tag diagram.</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285875" y="685800"/>
            <a:ext cx="428625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029">
        <a:latin typeface="+mj-lt"/>
        <a:ea typeface="+mj-ea"/>
        <a:cs typeface="+mj-cs"/>
        <a:sym typeface="Calibri"/>
      </a:defRPr>
    </a:lvl1pPr>
    <a:lvl2pPr indent="195933" latinLnBrk="0">
      <a:defRPr sz="1029">
        <a:latin typeface="+mj-lt"/>
        <a:ea typeface="+mj-ea"/>
        <a:cs typeface="+mj-cs"/>
        <a:sym typeface="Calibri"/>
      </a:defRPr>
    </a:lvl2pPr>
    <a:lvl3pPr indent="391866" latinLnBrk="0">
      <a:defRPr sz="1029">
        <a:latin typeface="+mj-lt"/>
        <a:ea typeface="+mj-ea"/>
        <a:cs typeface="+mj-cs"/>
        <a:sym typeface="Calibri"/>
      </a:defRPr>
    </a:lvl3pPr>
    <a:lvl4pPr indent="587799" latinLnBrk="0">
      <a:defRPr sz="1029">
        <a:latin typeface="+mj-lt"/>
        <a:ea typeface="+mj-ea"/>
        <a:cs typeface="+mj-cs"/>
        <a:sym typeface="Calibri"/>
      </a:defRPr>
    </a:lvl4pPr>
    <a:lvl5pPr indent="783732" latinLnBrk="0">
      <a:defRPr sz="1029">
        <a:latin typeface="+mj-lt"/>
        <a:ea typeface="+mj-ea"/>
        <a:cs typeface="+mj-cs"/>
        <a:sym typeface="Calibri"/>
      </a:defRPr>
    </a:lvl5pPr>
    <a:lvl6pPr indent="979665" latinLnBrk="0">
      <a:defRPr sz="1029">
        <a:latin typeface="+mj-lt"/>
        <a:ea typeface="+mj-ea"/>
        <a:cs typeface="+mj-cs"/>
        <a:sym typeface="Calibri"/>
      </a:defRPr>
    </a:lvl6pPr>
    <a:lvl7pPr indent="1175598" latinLnBrk="0">
      <a:defRPr sz="1029">
        <a:latin typeface="+mj-lt"/>
        <a:ea typeface="+mj-ea"/>
        <a:cs typeface="+mj-cs"/>
        <a:sym typeface="Calibri"/>
      </a:defRPr>
    </a:lvl7pPr>
    <a:lvl8pPr indent="1371531" latinLnBrk="0">
      <a:defRPr sz="1029">
        <a:latin typeface="+mj-lt"/>
        <a:ea typeface="+mj-ea"/>
        <a:cs typeface="+mj-cs"/>
        <a:sym typeface="Calibri"/>
      </a:defRPr>
    </a:lvl8pPr>
    <a:lvl9pPr indent="1567464" latinLnBrk="0">
      <a:defRPr sz="1029">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5875" y="685800"/>
            <a:ext cx="428625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9316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2743200" y="4788750"/>
            <a:ext cx="31089602" cy="10187095"/>
          </a:xfrm>
          <a:prstGeom prst="rect">
            <a:avLst/>
          </a:prstGeom>
        </p:spPr>
        <p:txBody>
          <a:bodyPr anchor="b"/>
          <a:lstStyle>
            <a:lvl1pPr algn="ctr">
              <a:defRPr sz="23999"/>
            </a:lvl1pPr>
          </a:lstStyle>
          <a:p>
            <a:r>
              <a:t>Title Text</a:t>
            </a:r>
          </a:p>
        </p:txBody>
      </p:sp>
      <p:sp>
        <p:nvSpPr>
          <p:cNvPr id="12" name="Body Level One…"/>
          <p:cNvSpPr txBox="1">
            <a:spLocks noGrp="1"/>
          </p:cNvSpPr>
          <p:nvPr>
            <p:ph type="body" sz="quarter" idx="1"/>
          </p:nvPr>
        </p:nvSpPr>
        <p:spPr>
          <a:xfrm>
            <a:off x="4572000" y="15368694"/>
            <a:ext cx="27432000" cy="7064588"/>
          </a:xfrm>
          <a:prstGeom prst="rect">
            <a:avLst/>
          </a:prstGeom>
        </p:spPr>
        <p:txBody>
          <a:bodyPr/>
          <a:lstStyle>
            <a:lvl1pPr marL="0" indent="0" algn="ctr">
              <a:buSzTx/>
              <a:buFontTx/>
              <a:buNone/>
              <a:defRPr sz="9583"/>
            </a:lvl1pPr>
            <a:lvl2pPr marL="0" indent="0" algn="ctr">
              <a:buSzTx/>
              <a:buFontTx/>
              <a:buNone/>
              <a:defRPr sz="9583"/>
            </a:lvl2pPr>
            <a:lvl3pPr marL="0" indent="0" algn="ctr">
              <a:buSzTx/>
              <a:buFontTx/>
              <a:buNone/>
              <a:defRPr sz="9583"/>
            </a:lvl3pPr>
            <a:lvl4pPr marL="0" indent="0" algn="ctr">
              <a:buSzTx/>
              <a:buFontTx/>
              <a:buNone/>
              <a:defRPr sz="9583"/>
            </a:lvl4pPr>
            <a:lvl5pPr marL="0" indent="0" algn="ctr">
              <a:buSzTx/>
              <a:buFontTx/>
              <a:buNone/>
              <a:defRPr sz="9583"/>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2495551" y="7294890"/>
            <a:ext cx="31546801" cy="12171678"/>
          </a:xfrm>
          <a:prstGeom prst="rect">
            <a:avLst/>
          </a:prstGeom>
        </p:spPr>
        <p:txBody>
          <a:bodyPr anchor="b"/>
          <a:lstStyle>
            <a:lvl1pPr>
              <a:defRPr sz="23999"/>
            </a:lvl1pPr>
          </a:lstStyle>
          <a:p>
            <a:r>
              <a:t>Title Text</a:t>
            </a:r>
          </a:p>
        </p:txBody>
      </p:sp>
      <p:sp>
        <p:nvSpPr>
          <p:cNvPr id="30" name="Body Level One…"/>
          <p:cNvSpPr txBox="1">
            <a:spLocks noGrp="1"/>
          </p:cNvSpPr>
          <p:nvPr>
            <p:ph type="body" sz="quarter" idx="1"/>
          </p:nvPr>
        </p:nvSpPr>
        <p:spPr>
          <a:xfrm>
            <a:off x="2495551" y="19581713"/>
            <a:ext cx="31546801" cy="6400801"/>
          </a:xfrm>
          <a:prstGeom prst="rect">
            <a:avLst/>
          </a:prstGeom>
        </p:spPr>
        <p:txBody>
          <a:bodyPr/>
          <a:lstStyle>
            <a:lvl1pPr marL="0" indent="0">
              <a:buSzTx/>
              <a:buFontTx/>
              <a:buNone/>
              <a:defRPr sz="9583"/>
            </a:lvl1pPr>
            <a:lvl2pPr marL="0" indent="0">
              <a:buSzTx/>
              <a:buFontTx/>
              <a:buNone/>
              <a:defRPr sz="9583"/>
            </a:lvl2pPr>
            <a:lvl3pPr marL="0" indent="0">
              <a:buSzTx/>
              <a:buFontTx/>
              <a:buNone/>
              <a:defRPr sz="9583"/>
            </a:lvl3pPr>
            <a:lvl4pPr marL="0" indent="0">
              <a:buSzTx/>
              <a:buFontTx/>
              <a:buNone/>
              <a:defRPr sz="9583"/>
            </a:lvl4pPr>
            <a:lvl5pPr marL="0" indent="0">
              <a:buSzTx/>
              <a:buFontTx/>
              <a:buNone/>
              <a:defRPr sz="9583"/>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2514600" y="7789334"/>
            <a:ext cx="15544801" cy="1856570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2519364" y="1557872"/>
            <a:ext cx="31546801" cy="5655737"/>
          </a:xfrm>
          <a:prstGeom prst="rect">
            <a:avLst/>
          </a:prstGeom>
        </p:spPr>
        <p:txBody>
          <a:bodyPr/>
          <a:lstStyle/>
          <a:p>
            <a:r>
              <a:t>Title Text</a:t>
            </a:r>
          </a:p>
        </p:txBody>
      </p:sp>
      <p:sp>
        <p:nvSpPr>
          <p:cNvPr id="48" name="Body Level One…"/>
          <p:cNvSpPr txBox="1">
            <a:spLocks noGrp="1"/>
          </p:cNvSpPr>
          <p:nvPr>
            <p:ph type="body" sz="quarter" idx="1"/>
          </p:nvPr>
        </p:nvSpPr>
        <p:spPr>
          <a:xfrm>
            <a:off x="2519369" y="7172964"/>
            <a:ext cx="15473361" cy="3515361"/>
          </a:xfrm>
          <a:prstGeom prst="rect">
            <a:avLst/>
          </a:prstGeom>
        </p:spPr>
        <p:txBody>
          <a:bodyPr anchor="b"/>
          <a:lstStyle>
            <a:lvl1pPr marL="0" indent="0">
              <a:buSzTx/>
              <a:buFontTx/>
              <a:buNone/>
              <a:defRPr sz="9583" b="1"/>
            </a:lvl1pPr>
            <a:lvl2pPr marL="0" indent="0">
              <a:buSzTx/>
              <a:buFontTx/>
              <a:buNone/>
              <a:defRPr sz="9583" b="1"/>
            </a:lvl2pPr>
            <a:lvl3pPr marL="0" indent="0">
              <a:buSzTx/>
              <a:buFontTx/>
              <a:buNone/>
              <a:defRPr sz="9583" b="1"/>
            </a:lvl3pPr>
            <a:lvl4pPr marL="0" indent="0">
              <a:buSzTx/>
              <a:buFontTx/>
              <a:buNone/>
              <a:defRPr sz="9583" b="1"/>
            </a:lvl4pPr>
            <a:lvl5pPr marL="0" indent="0">
              <a:buSzTx/>
              <a:buFontTx/>
              <a:buNone/>
              <a:defRPr sz="9583"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18516604" y="7172964"/>
            <a:ext cx="15549564" cy="3515361"/>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2519364" y="1950720"/>
            <a:ext cx="11796713" cy="6827520"/>
          </a:xfrm>
          <a:prstGeom prst="rect">
            <a:avLst/>
          </a:prstGeom>
        </p:spPr>
        <p:txBody>
          <a:bodyPr anchor="b"/>
          <a:lstStyle>
            <a:lvl1pPr>
              <a:defRPr sz="12749"/>
            </a:lvl1pPr>
          </a:lstStyle>
          <a:p>
            <a:r>
              <a:t>Title Text</a:t>
            </a:r>
          </a:p>
        </p:txBody>
      </p:sp>
      <p:sp>
        <p:nvSpPr>
          <p:cNvPr id="73" name="Body Level One…"/>
          <p:cNvSpPr txBox="1">
            <a:spLocks noGrp="1"/>
          </p:cNvSpPr>
          <p:nvPr>
            <p:ph type="body" sz="half" idx="1"/>
          </p:nvPr>
        </p:nvSpPr>
        <p:spPr>
          <a:xfrm>
            <a:off x="15549563" y="4213020"/>
            <a:ext cx="18516602" cy="20794135"/>
          </a:xfrm>
          <a:prstGeom prst="rect">
            <a:avLst/>
          </a:prstGeom>
        </p:spPr>
        <p:txBody>
          <a:bodyPr/>
          <a:lstStyle>
            <a:lvl1pPr marL="914371" indent="-914371">
              <a:defRPr sz="12749"/>
            </a:lvl1pPr>
            <a:lvl2pPr marL="2872766" indent="-1044022">
              <a:defRPr sz="12749"/>
            </a:lvl2pPr>
            <a:lvl3pPr marL="4874002" indent="-1216511">
              <a:defRPr sz="12749"/>
            </a:lvl3pPr>
            <a:lvl4pPr marL="6943515" indent="-1457281">
              <a:defRPr sz="12749"/>
            </a:lvl4pPr>
            <a:lvl5pPr marL="8772261" indent="-1457281">
              <a:defRPr sz="12749"/>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2519364" y="8778239"/>
            <a:ext cx="11796712" cy="16262775"/>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2519364" y="1950720"/>
            <a:ext cx="11796713" cy="6827520"/>
          </a:xfrm>
          <a:prstGeom prst="rect">
            <a:avLst/>
          </a:prstGeom>
        </p:spPr>
        <p:txBody>
          <a:bodyPr anchor="b"/>
          <a:lstStyle>
            <a:lvl1pPr>
              <a:defRPr sz="12749"/>
            </a:lvl1pPr>
          </a:lstStyle>
          <a:p>
            <a:r>
              <a:t>Title Text</a:t>
            </a:r>
          </a:p>
        </p:txBody>
      </p:sp>
      <p:sp>
        <p:nvSpPr>
          <p:cNvPr id="83" name="Picture Placeholder 2"/>
          <p:cNvSpPr>
            <a:spLocks noGrp="1"/>
          </p:cNvSpPr>
          <p:nvPr>
            <p:ph type="pic" sz="half" idx="21"/>
          </p:nvPr>
        </p:nvSpPr>
        <p:spPr>
          <a:xfrm>
            <a:off x="15549563" y="4213020"/>
            <a:ext cx="18516602" cy="20794135"/>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2519364" y="8778239"/>
            <a:ext cx="11796713" cy="16262776"/>
          </a:xfrm>
          <a:prstGeom prst="rect">
            <a:avLst/>
          </a:prstGeom>
        </p:spPr>
        <p:txBody>
          <a:bodyPr/>
          <a:lstStyle>
            <a:lvl1pPr marL="0" indent="0">
              <a:buSzTx/>
              <a:buFontTx/>
              <a:buNone/>
              <a:defRPr sz="6333"/>
            </a:lvl1pPr>
            <a:lvl2pPr marL="0" indent="0">
              <a:buSzTx/>
              <a:buFontTx/>
              <a:buNone/>
              <a:defRPr sz="6333"/>
            </a:lvl2pPr>
            <a:lvl3pPr marL="0" indent="0">
              <a:buSzTx/>
              <a:buFontTx/>
              <a:buNone/>
              <a:defRPr sz="6333"/>
            </a:lvl3pPr>
            <a:lvl4pPr marL="0" indent="0">
              <a:buSzTx/>
              <a:buFontTx/>
              <a:buNone/>
              <a:defRPr sz="6333"/>
            </a:lvl4pPr>
            <a:lvl5pPr marL="0" indent="0">
              <a:buSzTx/>
              <a:buFontTx/>
              <a:buNone/>
              <a:defRPr sz="6333"/>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514600" y="1557872"/>
            <a:ext cx="31546801" cy="56557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2514600" y="7789334"/>
            <a:ext cx="31546801" cy="185657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33252527" y="27487719"/>
            <a:ext cx="808872" cy="823298"/>
          </a:xfrm>
          <a:prstGeom prst="rect">
            <a:avLst/>
          </a:prstGeom>
          <a:ln w="12700">
            <a:miter lim="400000"/>
          </a:ln>
        </p:spPr>
        <p:txBody>
          <a:bodyPr wrap="none" lIns="45718" tIns="45718" rIns="45718" bIns="45718" anchor="ctr">
            <a:spAutoFit/>
          </a:bodyPr>
          <a:lstStyle>
            <a:lvl1pPr algn="r">
              <a:defRPr sz="475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l" defTabSz="3657490" rtl="0" latinLnBrk="0">
        <a:lnSpc>
          <a:spcPct val="90000"/>
        </a:lnSpc>
        <a:spcBef>
          <a:spcPts val="0"/>
        </a:spcBef>
        <a:spcAft>
          <a:spcPts val="0"/>
        </a:spcAft>
        <a:buClrTx/>
        <a:buSzTx/>
        <a:buFontTx/>
        <a:buNone/>
        <a:tabLst/>
        <a:defRPr sz="17583" b="0" i="0" u="none" strike="noStrike" cap="none" spc="0" baseline="0">
          <a:solidFill>
            <a:srgbClr val="000000"/>
          </a:solidFill>
          <a:uFillTx/>
          <a:latin typeface="Calibri Light"/>
          <a:ea typeface="Calibri Light"/>
          <a:cs typeface="Calibri Light"/>
          <a:sym typeface="Calibri Light"/>
        </a:defRPr>
      </a:lvl1pPr>
      <a:lvl2pPr marL="0" marR="0" indent="0" algn="l" defTabSz="3657490" rtl="0" latinLnBrk="0">
        <a:lnSpc>
          <a:spcPct val="90000"/>
        </a:lnSpc>
        <a:spcBef>
          <a:spcPts val="0"/>
        </a:spcBef>
        <a:spcAft>
          <a:spcPts val="0"/>
        </a:spcAft>
        <a:buClrTx/>
        <a:buSzTx/>
        <a:buFontTx/>
        <a:buNone/>
        <a:tabLst/>
        <a:defRPr sz="17583" b="0" i="0" u="none" strike="noStrike" cap="none" spc="0" baseline="0">
          <a:solidFill>
            <a:srgbClr val="000000"/>
          </a:solidFill>
          <a:uFillTx/>
          <a:latin typeface="Calibri Light"/>
          <a:ea typeface="Calibri Light"/>
          <a:cs typeface="Calibri Light"/>
          <a:sym typeface="Calibri Light"/>
        </a:defRPr>
      </a:lvl2pPr>
      <a:lvl3pPr marL="0" marR="0" indent="0" algn="l" defTabSz="3657490" rtl="0" latinLnBrk="0">
        <a:lnSpc>
          <a:spcPct val="90000"/>
        </a:lnSpc>
        <a:spcBef>
          <a:spcPts val="0"/>
        </a:spcBef>
        <a:spcAft>
          <a:spcPts val="0"/>
        </a:spcAft>
        <a:buClrTx/>
        <a:buSzTx/>
        <a:buFontTx/>
        <a:buNone/>
        <a:tabLst/>
        <a:defRPr sz="17583" b="0" i="0" u="none" strike="noStrike" cap="none" spc="0" baseline="0">
          <a:solidFill>
            <a:srgbClr val="000000"/>
          </a:solidFill>
          <a:uFillTx/>
          <a:latin typeface="Calibri Light"/>
          <a:ea typeface="Calibri Light"/>
          <a:cs typeface="Calibri Light"/>
          <a:sym typeface="Calibri Light"/>
        </a:defRPr>
      </a:lvl3pPr>
      <a:lvl4pPr marL="0" marR="0" indent="0" algn="l" defTabSz="3657490" rtl="0" latinLnBrk="0">
        <a:lnSpc>
          <a:spcPct val="90000"/>
        </a:lnSpc>
        <a:spcBef>
          <a:spcPts val="0"/>
        </a:spcBef>
        <a:spcAft>
          <a:spcPts val="0"/>
        </a:spcAft>
        <a:buClrTx/>
        <a:buSzTx/>
        <a:buFontTx/>
        <a:buNone/>
        <a:tabLst/>
        <a:defRPr sz="17583" b="0" i="0" u="none" strike="noStrike" cap="none" spc="0" baseline="0">
          <a:solidFill>
            <a:srgbClr val="000000"/>
          </a:solidFill>
          <a:uFillTx/>
          <a:latin typeface="Calibri Light"/>
          <a:ea typeface="Calibri Light"/>
          <a:cs typeface="Calibri Light"/>
          <a:sym typeface="Calibri Light"/>
        </a:defRPr>
      </a:lvl4pPr>
      <a:lvl5pPr marL="0" marR="0" indent="0" algn="l" defTabSz="3657490" rtl="0" latinLnBrk="0">
        <a:lnSpc>
          <a:spcPct val="90000"/>
        </a:lnSpc>
        <a:spcBef>
          <a:spcPts val="0"/>
        </a:spcBef>
        <a:spcAft>
          <a:spcPts val="0"/>
        </a:spcAft>
        <a:buClrTx/>
        <a:buSzTx/>
        <a:buFontTx/>
        <a:buNone/>
        <a:tabLst/>
        <a:defRPr sz="17583" b="0" i="0" u="none" strike="noStrike" cap="none" spc="0" baseline="0">
          <a:solidFill>
            <a:srgbClr val="000000"/>
          </a:solidFill>
          <a:uFillTx/>
          <a:latin typeface="Calibri Light"/>
          <a:ea typeface="Calibri Light"/>
          <a:cs typeface="Calibri Light"/>
          <a:sym typeface="Calibri Light"/>
        </a:defRPr>
      </a:lvl5pPr>
      <a:lvl6pPr marL="0" marR="0" indent="0" algn="l" defTabSz="3657490" rtl="0" latinLnBrk="0">
        <a:lnSpc>
          <a:spcPct val="90000"/>
        </a:lnSpc>
        <a:spcBef>
          <a:spcPts val="0"/>
        </a:spcBef>
        <a:spcAft>
          <a:spcPts val="0"/>
        </a:spcAft>
        <a:buClrTx/>
        <a:buSzTx/>
        <a:buFontTx/>
        <a:buNone/>
        <a:tabLst/>
        <a:defRPr sz="17583" b="0" i="0" u="none" strike="noStrike" cap="none" spc="0" baseline="0">
          <a:solidFill>
            <a:srgbClr val="000000"/>
          </a:solidFill>
          <a:uFillTx/>
          <a:latin typeface="Calibri Light"/>
          <a:ea typeface="Calibri Light"/>
          <a:cs typeface="Calibri Light"/>
          <a:sym typeface="Calibri Light"/>
        </a:defRPr>
      </a:lvl6pPr>
      <a:lvl7pPr marL="0" marR="0" indent="0" algn="l" defTabSz="3657490" rtl="0" latinLnBrk="0">
        <a:lnSpc>
          <a:spcPct val="90000"/>
        </a:lnSpc>
        <a:spcBef>
          <a:spcPts val="0"/>
        </a:spcBef>
        <a:spcAft>
          <a:spcPts val="0"/>
        </a:spcAft>
        <a:buClrTx/>
        <a:buSzTx/>
        <a:buFontTx/>
        <a:buNone/>
        <a:tabLst/>
        <a:defRPr sz="17583" b="0" i="0" u="none" strike="noStrike" cap="none" spc="0" baseline="0">
          <a:solidFill>
            <a:srgbClr val="000000"/>
          </a:solidFill>
          <a:uFillTx/>
          <a:latin typeface="Calibri Light"/>
          <a:ea typeface="Calibri Light"/>
          <a:cs typeface="Calibri Light"/>
          <a:sym typeface="Calibri Light"/>
        </a:defRPr>
      </a:lvl7pPr>
      <a:lvl8pPr marL="0" marR="0" indent="0" algn="l" defTabSz="3657490" rtl="0" latinLnBrk="0">
        <a:lnSpc>
          <a:spcPct val="90000"/>
        </a:lnSpc>
        <a:spcBef>
          <a:spcPts val="0"/>
        </a:spcBef>
        <a:spcAft>
          <a:spcPts val="0"/>
        </a:spcAft>
        <a:buClrTx/>
        <a:buSzTx/>
        <a:buFontTx/>
        <a:buNone/>
        <a:tabLst/>
        <a:defRPr sz="17583" b="0" i="0" u="none" strike="noStrike" cap="none" spc="0" baseline="0">
          <a:solidFill>
            <a:srgbClr val="000000"/>
          </a:solidFill>
          <a:uFillTx/>
          <a:latin typeface="Calibri Light"/>
          <a:ea typeface="Calibri Light"/>
          <a:cs typeface="Calibri Light"/>
          <a:sym typeface="Calibri Light"/>
        </a:defRPr>
      </a:lvl8pPr>
      <a:lvl9pPr marL="0" marR="0" indent="0" algn="l" defTabSz="3657490" rtl="0" latinLnBrk="0">
        <a:lnSpc>
          <a:spcPct val="90000"/>
        </a:lnSpc>
        <a:spcBef>
          <a:spcPts val="0"/>
        </a:spcBef>
        <a:spcAft>
          <a:spcPts val="0"/>
        </a:spcAft>
        <a:buClrTx/>
        <a:buSzTx/>
        <a:buFontTx/>
        <a:buNone/>
        <a:tabLst/>
        <a:defRPr sz="17583" b="0" i="0" u="none" strike="noStrike" cap="none" spc="0" baseline="0">
          <a:solidFill>
            <a:srgbClr val="000000"/>
          </a:solidFill>
          <a:uFillTx/>
          <a:latin typeface="Calibri Light"/>
          <a:ea typeface="Calibri Light"/>
          <a:cs typeface="Calibri Light"/>
          <a:sym typeface="Calibri Light"/>
        </a:defRPr>
      </a:lvl9pPr>
    </p:titleStyle>
    <p:bodyStyle>
      <a:lvl1pPr marL="914371" marR="0" indent="-914371" algn="l" defTabSz="3657490" rtl="0" latinLnBrk="0">
        <a:lnSpc>
          <a:spcPct val="90000"/>
        </a:lnSpc>
        <a:spcBef>
          <a:spcPts val="4000"/>
        </a:spcBef>
        <a:spcAft>
          <a:spcPts val="0"/>
        </a:spcAft>
        <a:buClrTx/>
        <a:buSzPct val="100000"/>
        <a:buFont typeface="Arial"/>
        <a:buChar char="•"/>
        <a:tabLst/>
        <a:defRPr sz="11166" b="0" i="0" u="none" strike="noStrike" cap="none" spc="0" baseline="0">
          <a:solidFill>
            <a:srgbClr val="000000"/>
          </a:solidFill>
          <a:uFillTx/>
          <a:latin typeface="+mj-lt"/>
          <a:ea typeface="+mj-ea"/>
          <a:cs typeface="+mj-cs"/>
          <a:sym typeface="Calibri"/>
        </a:defRPr>
      </a:lvl1pPr>
      <a:lvl2pPr marL="2894186" marR="0" indent="-1065442" algn="l" defTabSz="3657490" rtl="0" latinLnBrk="0">
        <a:lnSpc>
          <a:spcPct val="90000"/>
        </a:lnSpc>
        <a:spcBef>
          <a:spcPts val="4000"/>
        </a:spcBef>
        <a:spcAft>
          <a:spcPts val="0"/>
        </a:spcAft>
        <a:buClrTx/>
        <a:buSzPct val="100000"/>
        <a:buFont typeface="Arial"/>
        <a:buChar char="•"/>
        <a:tabLst/>
        <a:defRPr sz="11166" b="0" i="0" u="none" strike="noStrike" cap="none" spc="0" baseline="0">
          <a:solidFill>
            <a:srgbClr val="000000"/>
          </a:solidFill>
          <a:uFillTx/>
          <a:latin typeface="+mj-lt"/>
          <a:ea typeface="+mj-ea"/>
          <a:cs typeface="+mj-cs"/>
          <a:sym typeface="Calibri"/>
        </a:defRPr>
      </a:lvl2pPr>
      <a:lvl3pPr marL="4933800" marR="0" indent="-1276311" algn="l" defTabSz="3657490" rtl="0" latinLnBrk="0">
        <a:lnSpc>
          <a:spcPct val="90000"/>
        </a:lnSpc>
        <a:spcBef>
          <a:spcPts val="4000"/>
        </a:spcBef>
        <a:spcAft>
          <a:spcPts val="0"/>
        </a:spcAft>
        <a:buClrTx/>
        <a:buSzPct val="100000"/>
        <a:buFont typeface="Arial"/>
        <a:buChar char="•"/>
        <a:tabLst/>
        <a:defRPr sz="11166" b="0" i="0" u="none" strike="noStrike" cap="none" spc="0" baseline="0">
          <a:solidFill>
            <a:srgbClr val="000000"/>
          </a:solidFill>
          <a:uFillTx/>
          <a:latin typeface="+mj-lt"/>
          <a:ea typeface="+mj-ea"/>
          <a:cs typeface="+mj-cs"/>
          <a:sym typeface="Calibri"/>
        </a:defRPr>
      </a:lvl3pPr>
      <a:lvl4pPr marL="6910953" marR="0" indent="-1424720" algn="l" defTabSz="3657490" rtl="0" latinLnBrk="0">
        <a:lnSpc>
          <a:spcPct val="90000"/>
        </a:lnSpc>
        <a:spcBef>
          <a:spcPts val="4000"/>
        </a:spcBef>
        <a:spcAft>
          <a:spcPts val="0"/>
        </a:spcAft>
        <a:buClrTx/>
        <a:buSzPct val="100000"/>
        <a:buFont typeface="Arial"/>
        <a:buChar char="•"/>
        <a:tabLst/>
        <a:defRPr sz="11166" b="0" i="0" u="none" strike="noStrike" cap="none" spc="0" baseline="0">
          <a:solidFill>
            <a:srgbClr val="000000"/>
          </a:solidFill>
          <a:uFillTx/>
          <a:latin typeface="+mj-lt"/>
          <a:ea typeface="+mj-ea"/>
          <a:cs typeface="+mj-cs"/>
          <a:sym typeface="Calibri"/>
        </a:defRPr>
      </a:lvl4pPr>
      <a:lvl5pPr marL="8739700" marR="0" indent="-1424720" algn="l" defTabSz="3657490" rtl="0" latinLnBrk="0">
        <a:lnSpc>
          <a:spcPct val="90000"/>
        </a:lnSpc>
        <a:spcBef>
          <a:spcPts val="4000"/>
        </a:spcBef>
        <a:spcAft>
          <a:spcPts val="0"/>
        </a:spcAft>
        <a:buClrTx/>
        <a:buSzPct val="100000"/>
        <a:buFont typeface="Arial"/>
        <a:buChar char="•"/>
        <a:tabLst/>
        <a:defRPr sz="11166" b="0" i="0" u="none" strike="noStrike" cap="none" spc="0" baseline="0">
          <a:solidFill>
            <a:srgbClr val="000000"/>
          </a:solidFill>
          <a:uFillTx/>
          <a:latin typeface="+mj-lt"/>
          <a:ea typeface="+mj-ea"/>
          <a:cs typeface="+mj-cs"/>
          <a:sym typeface="Calibri"/>
        </a:defRPr>
      </a:lvl5pPr>
      <a:lvl6pPr marL="10568443" marR="0" indent="-1424720" algn="l" defTabSz="3657490" rtl="0" latinLnBrk="0">
        <a:lnSpc>
          <a:spcPct val="90000"/>
        </a:lnSpc>
        <a:spcBef>
          <a:spcPts val="4000"/>
        </a:spcBef>
        <a:spcAft>
          <a:spcPts val="0"/>
        </a:spcAft>
        <a:buClrTx/>
        <a:buSzPct val="100000"/>
        <a:buFont typeface="Arial"/>
        <a:buChar char="•"/>
        <a:tabLst/>
        <a:defRPr sz="11166" b="0" i="0" u="none" strike="noStrike" cap="none" spc="0" baseline="0">
          <a:solidFill>
            <a:srgbClr val="000000"/>
          </a:solidFill>
          <a:uFillTx/>
          <a:latin typeface="+mj-lt"/>
          <a:ea typeface="+mj-ea"/>
          <a:cs typeface="+mj-cs"/>
          <a:sym typeface="Calibri"/>
        </a:defRPr>
      </a:lvl6pPr>
      <a:lvl7pPr marL="12397189" marR="0" indent="-1424719" algn="l" defTabSz="3657490" rtl="0" latinLnBrk="0">
        <a:lnSpc>
          <a:spcPct val="90000"/>
        </a:lnSpc>
        <a:spcBef>
          <a:spcPts val="4000"/>
        </a:spcBef>
        <a:spcAft>
          <a:spcPts val="0"/>
        </a:spcAft>
        <a:buClrTx/>
        <a:buSzPct val="100000"/>
        <a:buFont typeface="Arial"/>
        <a:buChar char="•"/>
        <a:tabLst/>
        <a:defRPr sz="11166" b="0" i="0" u="none" strike="noStrike" cap="none" spc="0" baseline="0">
          <a:solidFill>
            <a:srgbClr val="000000"/>
          </a:solidFill>
          <a:uFillTx/>
          <a:latin typeface="+mj-lt"/>
          <a:ea typeface="+mj-ea"/>
          <a:cs typeface="+mj-cs"/>
          <a:sym typeface="Calibri"/>
        </a:defRPr>
      </a:lvl7pPr>
      <a:lvl8pPr marL="14225932" marR="0" indent="-1424719" algn="l" defTabSz="3657490" rtl="0" latinLnBrk="0">
        <a:lnSpc>
          <a:spcPct val="90000"/>
        </a:lnSpc>
        <a:spcBef>
          <a:spcPts val="4000"/>
        </a:spcBef>
        <a:spcAft>
          <a:spcPts val="0"/>
        </a:spcAft>
        <a:buClrTx/>
        <a:buSzPct val="100000"/>
        <a:buFont typeface="Arial"/>
        <a:buChar char="•"/>
        <a:tabLst/>
        <a:defRPr sz="11166" b="0" i="0" u="none" strike="noStrike" cap="none" spc="0" baseline="0">
          <a:solidFill>
            <a:srgbClr val="000000"/>
          </a:solidFill>
          <a:uFillTx/>
          <a:latin typeface="+mj-lt"/>
          <a:ea typeface="+mj-ea"/>
          <a:cs typeface="+mj-cs"/>
          <a:sym typeface="Calibri"/>
        </a:defRPr>
      </a:lvl8pPr>
      <a:lvl9pPr marL="16054679" marR="0" indent="-1424720" algn="l" defTabSz="3657490" rtl="0" latinLnBrk="0">
        <a:lnSpc>
          <a:spcPct val="90000"/>
        </a:lnSpc>
        <a:spcBef>
          <a:spcPts val="4000"/>
        </a:spcBef>
        <a:spcAft>
          <a:spcPts val="0"/>
        </a:spcAft>
        <a:buClrTx/>
        <a:buSzPct val="100000"/>
        <a:buFont typeface="Arial"/>
        <a:buChar char="•"/>
        <a:tabLst/>
        <a:defRPr sz="11166" b="0" i="0" u="none" strike="noStrike" cap="none" spc="0" baseline="0">
          <a:solidFill>
            <a:srgbClr val="000000"/>
          </a:solidFill>
          <a:uFillTx/>
          <a:latin typeface="+mj-lt"/>
          <a:ea typeface="+mj-ea"/>
          <a:cs typeface="+mj-cs"/>
          <a:sym typeface="Calibri"/>
        </a:defRPr>
      </a:lvl9pPr>
    </p:bodyStyle>
    <p:otherStyle>
      <a:lvl1pPr marL="0" marR="0" indent="0" algn="r" defTabSz="380985" rtl="0" latinLnBrk="0">
        <a:lnSpc>
          <a:spcPct val="100000"/>
        </a:lnSpc>
        <a:spcBef>
          <a:spcPts val="0"/>
        </a:spcBef>
        <a:spcAft>
          <a:spcPts val="0"/>
        </a:spcAft>
        <a:buClrTx/>
        <a:buSzTx/>
        <a:buFontTx/>
        <a:buNone/>
        <a:tabLst/>
        <a:defRPr sz="4750" b="0" i="0" u="none" strike="noStrike" cap="none" spc="0" baseline="0">
          <a:solidFill>
            <a:schemeClr val="tx1"/>
          </a:solidFill>
          <a:uFillTx/>
          <a:latin typeface="+mn-lt"/>
          <a:ea typeface="+mn-ea"/>
          <a:cs typeface="+mn-cs"/>
          <a:sym typeface="Calibri"/>
        </a:defRPr>
      </a:lvl1pPr>
      <a:lvl2pPr marL="0" marR="0" indent="0" algn="r" defTabSz="380985" rtl="0" latinLnBrk="0">
        <a:lnSpc>
          <a:spcPct val="100000"/>
        </a:lnSpc>
        <a:spcBef>
          <a:spcPts val="0"/>
        </a:spcBef>
        <a:spcAft>
          <a:spcPts val="0"/>
        </a:spcAft>
        <a:buClrTx/>
        <a:buSzTx/>
        <a:buFontTx/>
        <a:buNone/>
        <a:tabLst/>
        <a:defRPr sz="4750" b="0" i="0" u="none" strike="noStrike" cap="none" spc="0" baseline="0">
          <a:solidFill>
            <a:schemeClr val="tx1"/>
          </a:solidFill>
          <a:uFillTx/>
          <a:latin typeface="+mn-lt"/>
          <a:ea typeface="+mn-ea"/>
          <a:cs typeface="+mn-cs"/>
          <a:sym typeface="Calibri"/>
        </a:defRPr>
      </a:lvl2pPr>
      <a:lvl3pPr marL="0" marR="0" indent="0" algn="r" defTabSz="380985" rtl="0" latinLnBrk="0">
        <a:lnSpc>
          <a:spcPct val="100000"/>
        </a:lnSpc>
        <a:spcBef>
          <a:spcPts val="0"/>
        </a:spcBef>
        <a:spcAft>
          <a:spcPts val="0"/>
        </a:spcAft>
        <a:buClrTx/>
        <a:buSzTx/>
        <a:buFontTx/>
        <a:buNone/>
        <a:tabLst/>
        <a:defRPr sz="4750" b="0" i="0" u="none" strike="noStrike" cap="none" spc="0" baseline="0">
          <a:solidFill>
            <a:schemeClr val="tx1"/>
          </a:solidFill>
          <a:uFillTx/>
          <a:latin typeface="+mn-lt"/>
          <a:ea typeface="+mn-ea"/>
          <a:cs typeface="+mn-cs"/>
          <a:sym typeface="Calibri"/>
        </a:defRPr>
      </a:lvl3pPr>
      <a:lvl4pPr marL="0" marR="0" indent="0" algn="r" defTabSz="380985" rtl="0" latinLnBrk="0">
        <a:lnSpc>
          <a:spcPct val="100000"/>
        </a:lnSpc>
        <a:spcBef>
          <a:spcPts val="0"/>
        </a:spcBef>
        <a:spcAft>
          <a:spcPts val="0"/>
        </a:spcAft>
        <a:buClrTx/>
        <a:buSzTx/>
        <a:buFontTx/>
        <a:buNone/>
        <a:tabLst/>
        <a:defRPr sz="4750" b="0" i="0" u="none" strike="noStrike" cap="none" spc="0" baseline="0">
          <a:solidFill>
            <a:schemeClr val="tx1"/>
          </a:solidFill>
          <a:uFillTx/>
          <a:latin typeface="+mn-lt"/>
          <a:ea typeface="+mn-ea"/>
          <a:cs typeface="+mn-cs"/>
          <a:sym typeface="Calibri"/>
        </a:defRPr>
      </a:lvl4pPr>
      <a:lvl5pPr marL="0" marR="0" indent="0" algn="r" defTabSz="380985" rtl="0" latinLnBrk="0">
        <a:lnSpc>
          <a:spcPct val="100000"/>
        </a:lnSpc>
        <a:spcBef>
          <a:spcPts val="0"/>
        </a:spcBef>
        <a:spcAft>
          <a:spcPts val="0"/>
        </a:spcAft>
        <a:buClrTx/>
        <a:buSzTx/>
        <a:buFontTx/>
        <a:buNone/>
        <a:tabLst/>
        <a:defRPr sz="4750" b="0" i="0" u="none" strike="noStrike" cap="none" spc="0" baseline="0">
          <a:solidFill>
            <a:schemeClr val="tx1"/>
          </a:solidFill>
          <a:uFillTx/>
          <a:latin typeface="+mn-lt"/>
          <a:ea typeface="+mn-ea"/>
          <a:cs typeface="+mn-cs"/>
          <a:sym typeface="Calibri"/>
        </a:defRPr>
      </a:lvl5pPr>
      <a:lvl6pPr marL="0" marR="0" indent="0" algn="r" defTabSz="380985" rtl="0" latinLnBrk="0">
        <a:lnSpc>
          <a:spcPct val="100000"/>
        </a:lnSpc>
        <a:spcBef>
          <a:spcPts val="0"/>
        </a:spcBef>
        <a:spcAft>
          <a:spcPts val="0"/>
        </a:spcAft>
        <a:buClrTx/>
        <a:buSzTx/>
        <a:buFontTx/>
        <a:buNone/>
        <a:tabLst/>
        <a:defRPr sz="4750" b="0" i="0" u="none" strike="noStrike" cap="none" spc="0" baseline="0">
          <a:solidFill>
            <a:schemeClr val="tx1"/>
          </a:solidFill>
          <a:uFillTx/>
          <a:latin typeface="+mn-lt"/>
          <a:ea typeface="+mn-ea"/>
          <a:cs typeface="+mn-cs"/>
          <a:sym typeface="Calibri"/>
        </a:defRPr>
      </a:lvl6pPr>
      <a:lvl7pPr marL="0" marR="0" indent="0" algn="r" defTabSz="380985" rtl="0" latinLnBrk="0">
        <a:lnSpc>
          <a:spcPct val="100000"/>
        </a:lnSpc>
        <a:spcBef>
          <a:spcPts val="0"/>
        </a:spcBef>
        <a:spcAft>
          <a:spcPts val="0"/>
        </a:spcAft>
        <a:buClrTx/>
        <a:buSzTx/>
        <a:buFontTx/>
        <a:buNone/>
        <a:tabLst/>
        <a:defRPr sz="4750" b="0" i="0" u="none" strike="noStrike" cap="none" spc="0" baseline="0">
          <a:solidFill>
            <a:schemeClr val="tx1"/>
          </a:solidFill>
          <a:uFillTx/>
          <a:latin typeface="+mn-lt"/>
          <a:ea typeface="+mn-ea"/>
          <a:cs typeface="+mn-cs"/>
          <a:sym typeface="Calibri"/>
        </a:defRPr>
      </a:lvl7pPr>
      <a:lvl8pPr marL="0" marR="0" indent="0" algn="r" defTabSz="380985" rtl="0" latinLnBrk="0">
        <a:lnSpc>
          <a:spcPct val="100000"/>
        </a:lnSpc>
        <a:spcBef>
          <a:spcPts val="0"/>
        </a:spcBef>
        <a:spcAft>
          <a:spcPts val="0"/>
        </a:spcAft>
        <a:buClrTx/>
        <a:buSzTx/>
        <a:buFontTx/>
        <a:buNone/>
        <a:tabLst/>
        <a:defRPr sz="4750" b="0" i="0" u="none" strike="noStrike" cap="none" spc="0" baseline="0">
          <a:solidFill>
            <a:schemeClr val="tx1"/>
          </a:solidFill>
          <a:uFillTx/>
          <a:latin typeface="+mn-lt"/>
          <a:ea typeface="+mn-ea"/>
          <a:cs typeface="+mn-cs"/>
          <a:sym typeface="Calibri"/>
        </a:defRPr>
      </a:lvl8pPr>
      <a:lvl9pPr marL="0" marR="0" indent="0" algn="r" defTabSz="380985" rtl="0" latinLnBrk="0">
        <a:lnSpc>
          <a:spcPct val="100000"/>
        </a:lnSpc>
        <a:spcBef>
          <a:spcPts val="0"/>
        </a:spcBef>
        <a:spcAft>
          <a:spcPts val="0"/>
        </a:spcAft>
        <a:buClrTx/>
        <a:buSzTx/>
        <a:buFontTx/>
        <a:buNone/>
        <a:tabLst/>
        <a:defRPr sz="475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1.wdp"/><Relationship Id="rId18" Type="http://schemas.openxmlformats.org/officeDocument/2006/relationships/image" Target="../media/image14.PNG"/><Relationship Id="rId3" Type="http://schemas.microsoft.com/office/2018/10/relationships/comments" Target="../comments/modernComment_100_0.xml"/><Relationship Id="rId21" Type="http://schemas.openxmlformats.org/officeDocument/2006/relationships/image" Target="../media/image17.pn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3.PNG"/><Relationship Id="rId2" Type="http://schemas.openxmlformats.org/officeDocument/2006/relationships/notesSlide" Target="../notesSlides/notesSlide1.xm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3.jpeg"/><Relationship Id="rId11" Type="http://schemas.openxmlformats.org/officeDocument/2006/relationships/image" Target="../media/image8.jpeg"/><Relationship Id="rId5" Type="http://schemas.openxmlformats.org/officeDocument/2006/relationships/image" Target="../media/image2.png"/><Relationship Id="rId15" Type="http://schemas.openxmlformats.org/officeDocument/2006/relationships/image" Target="../media/image11.PNG"/><Relationship Id="rId23" Type="http://schemas.openxmlformats.org/officeDocument/2006/relationships/image" Target="../media/image18.PNG"/><Relationship Id="rId10" Type="http://schemas.openxmlformats.org/officeDocument/2006/relationships/image" Target="../media/image7.png"/><Relationship Id="rId19"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0.jpeg"/><Relationship Id="rId22"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94" name="Rectangle 38"/>
          <p:cNvSpPr/>
          <p:nvPr/>
        </p:nvSpPr>
        <p:spPr>
          <a:xfrm>
            <a:off x="413829" y="13690355"/>
            <a:ext cx="9506391" cy="15007338"/>
          </a:xfrm>
          <a:prstGeom prst="rect">
            <a:avLst/>
          </a:prstGeom>
          <a:solidFill>
            <a:srgbClr val="D4E5F4"/>
          </a:solidFill>
          <a:ln w="12700">
            <a:solidFill>
              <a:srgbClr val="FFFFFF"/>
            </a:solidFill>
            <a:miter/>
          </a:ln>
        </p:spPr>
        <p:txBody>
          <a:bodyPr lIns="38098" tIns="38098" rIns="38098" bIns="38098"/>
          <a:lstStyle/>
          <a:p>
            <a:pPr algn="ctr">
              <a:defRPr sz="8000" b="1">
                <a:latin typeface="Segoe UI Semilight"/>
                <a:ea typeface="Segoe UI Semilight"/>
                <a:cs typeface="Segoe UI Semilight"/>
                <a:sym typeface="Segoe UI Semilight"/>
              </a:defRPr>
            </a:pPr>
            <a:endParaRPr lang="en-US" sz="6666">
              <a:solidFill>
                <a:schemeClr val="tx1"/>
              </a:solidFill>
            </a:endParaRPr>
          </a:p>
        </p:txBody>
      </p:sp>
      <p:sp>
        <p:nvSpPr>
          <p:cNvPr id="101" name="Rectangle"/>
          <p:cNvSpPr/>
          <p:nvPr/>
        </p:nvSpPr>
        <p:spPr>
          <a:xfrm>
            <a:off x="413830" y="5282415"/>
            <a:ext cx="9506392" cy="8092151"/>
          </a:xfrm>
          <a:prstGeom prst="rect">
            <a:avLst/>
          </a:prstGeom>
          <a:solidFill>
            <a:srgbClr val="D4E5F4"/>
          </a:solidFill>
          <a:ln w="12700">
            <a:solidFill>
              <a:srgbClr val="FFFFFF"/>
            </a:solidFill>
            <a:miter/>
          </a:ln>
        </p:spPr>
        <p:txBody>
          <a:bodyPr lIns="38098" tIns="38098" rIns="38098" bIns="38098"/>
          <a:lstStyle/>
          <a:p>
            <a:pPr>
              <a:defRPr sz="2800">
                <a:solidFill>
                  <a:srgbClr val="FF0000"/>
                </a:solidFill>
                <a:latin typeface="Segoe UI Semilight"/>
                <a:ea typeface="Segoe UI Semilight"/>
                <a:cs typeface="Segoe UI Semilight"/>
                <a:sym typeface="Segoe UI Semilight"/>
              </a:defRPr>
            </a:pPr>
            <a:endParaRPr lang="en-US" sz="2333">
              <a:solidFill>
                <a:schemeClr val="tx1"/>
              </a:solidFill>
            </a:endParaRPr>
          </a:p>
        </p:txBody>
      </p:sp>
      <p:grpSp>
        <p:nvGrpSpPr>
          <p:cNvPr id="104" name="Rectangle 14"/>
          <p:cNvGrpSpPr/>
          <p:nvPr/>
        </p:nvGrpSpPr>
        <p:grpSpPr>
          <a:xfrm>
            <a:off x="10356704" y="5264902"/>
            <a:ext cx="15848051" cy="12028421"/>
            <a:chOff x="34632" y="-55477"/>
            <a:chExt cx="18419435" cy="7532219"/>
          </a:xfrm>
        </p:grpSpPr>
        <p:sp>
          <p:nvSpPr>
            <p:cNvPr id="102" name="Rectangle"/>
            <p:cNvSpPr/>
            <p:nvPr/>
          </p:nvSpPr>
          <p:spPr>
            <a:xfrm>
              <a:off x="34635" y="-44510"/>
              <a:ext cx="18419432" cy="7521252"/>
            </a:xfrm>
            <a:prstGeom prst="rect">
              <a:avLst/>
            </a:prstGeom>
            <a:solidFill>
              <a:srgbClr val="D4E5F4"/>
            </a:solidFill>
            <a:ln w="12700" cap="flat">
              <a:solidFill>
                <a:srgbClr val="FFFFFF"/>
              </a:solidFill>
              <a:prstDash val="solid"/>
              <a:miter lim="800000"/>
            </a:ln>
            <a:effectLst/>
          </p:spPr>
          <p:txBody>
            <a:bodyPr wrap="square" lIns="38098" tIns="38098" rIns="38098" bIns="38098" numCol="1" anchor="t">
              <a:noAutofit/>
            </a:bodyPr>
            <a:lstStyle/>
            <a:p>
              <a:pPr>
                <a:defRPr sz="3600" b="1">
                  <a:latin typeface="Segoe UI Semilight"/>
                  <a:ea typeface="Segoe UI Semilight"/>
                  <a:cs typeface="Segoe UI Semilight"/>
                  <a:sym typeface="Segoe UI Semilight"/>
                </a:defRPr>
              </a:pPr>
              <a:endParaRPr sz="3000">
                <a:solidFill>
                  <a:schemeClr val="tx1"/>
                </a:solidFill>
              </a:endParaRPr>
            </a:p>
          </p:txBody>
        </p:sp>
        <p:sp>
          <p:nvSpPr>
            <p:cNvPr id="103" name="Experimental Procedure"/>
            <p:cNvSpPr txBox="1"/>
            <p:nvPr/>
          </p:nvSpPr>
          <p:spPr>
            <a:xfrm>
              <a:off x="34632" y="-55477"/>
              <a:ext cx="18419430" cy="74200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098" tIns="38098" rIns="38098" bIns="38098" numCol="1" anchor="t">
              <a:spAutoFit/>
            </a:bodyPr>
            <a:lstStyle/>
            <a:p>
              <a:pPr algn="ctr">
                <a:defRPr sz="8000" b="1">
                  <a:latin typeface="Segoe UI Semilight"/>
                  <a:ea typeface="Segoe UI Semilight"/>
                  <a:cs typeface="Segoe UI Semilight"/>
                  <a:sym typeface="Segoe UI Semilight"/>
                </a:defRPr>
              </a:pPr>
              <a:r>
                <a:rPr lang="en-US" sz="7200">
                  <a:solidFill>
                    <a:schemeClr val="tx1"/>
                  </a:solidFill>
                </a:rPr>
                <a:t>Flow Cytometer Results</a:t>
              </a:r>
              <a:endParaRPr sz="7200">
                <a:solidFill>
                  <a:schemeClr val="tx1"/>
                </a:solidFill>
              </a:endParaRPr>
            </a:p>
          </p:txBody>
        </p:sp>
      </p:grpSp>
      <p:sp>
        <p:nvSpPr>
          <p:cNvPr id="105" name="Rectangle 38"/>
          <p:cNvSpPr/>
          <p:nvPr/>
        </p:nvSpPr>
        <p:spPr>
          <a:xfrm>
            <a:off x="10356705" y="17650841"/>
            <a:ext cx="15848047" cy="11046852"/>
          </a:xfrm>
          <a:prstGeom prst="rect">
            <a:avLst/>
          </a:prstGeom>
          <a:solidFill>
            <a:srgbClr val="D4E5F4"/>
          </a:solidFill>
          <a:ln w="12700">
            <a:solidFill>
              <a:srgbClr val="FFFFFF"/>
            </a:solidFill>
            <a:miter/>
          </a:ln>
        </p:spPr>
        <p:txBody>
          <a:bodyPr lIns="38098" tIns="38098" rIns="38098" bIns="38098"/>
          <a:lstStyle/>
          <a:p>
            <a:pPr algn="ctr">
              <a:defRPr sz="8000" b="1">
                <a:latin typeface="Segoe UI Semilight"/>
                <a:ea typeface="Segoe UI Semilight"/>
                <a:cs typeface="Segoe UI Semilight"/>
                <a:sym typeface="Segoe UI Semilight"/>
              </a:defRPr>
            </a:pPr>
            <a:endParaRPr lang="en-US" sz="6666">
              <a:solidFill>
                <a:schemeClr val="tx1"/>
              </a:solidFill>
            </a:endParaRPr>
          </a:p>
        </p:txBody>
      </p:sp>
      <p:grpSp>
        <p:nvGrpSpPr>
          <p:cNvPr id="108" name="Rectangle 45"/>
          <p:cNvGrpSpPr/>
          <p:nvPr/>
        </p:nvGrpSpPr>
        <p:grpSpPr>
          <a:xfrm>
            <a:off x="26662590" y="18816364"/>
            <a:ext cx="9499580" cy="4298672"/>
            <a:chOff x="-1" y="-1"/>
            <a:chExt cx="11155259" cy="4939560"/>
          </a:xfrm>
        </p:grpSpPr>
        <p:sp>
          <p:nvSpPr>
            <p:cNvPr id="106" name="Rectangle"/>
            <p:cNvSpPr/>
            <p:nvPr/>
          </p:nvSpPr>
          <p:spPr>
            <a:xfrm>
              <a:off x="-1" y="-1"/>
              <a:ext cx="11155259" cy="4939560"/>
            </a:xfrm>
            <a:prstGeom prst="rect">
              <a:avLst/>
            </a:prstGeom>
            <a:solidFill>
              <a:srgbClr val="D4E5F4"/>
            </a:solidFill>
            <a:ln w="12700" cap="flat">
              <a:solidFill>
                <a:srgbClr val="FFFFFF"/>
              </a:solidFill>
              <a:prstDash val="solid"/>
              <a:miter lim="800000"/>
            </a:ln>
            <a:effectLst/>
          </p:spPr>
          <p:txBody>
            <a:bodyPr wrap="square" lIns="38098" tIns="38098" rIns="38098" bIns="38098" numCol="1" anchor="t">
              <a:noAutofit/>
            </a:bodyPr>
            <a:lstStyle/>
            <a:p>
              <a:pPr>
                <a:defRPr>
                  <a:solidFill>
                    <a:srgbClr val="FFFFFF"/>
                  </a:solidFill>
                </a:defRPr>
              </a:pPr>
              <a:endParaRPr sz="1286">
                <a:solidFill>
                  <a:schemeClr val="tx1"/>
                </a:solidFill>
              </a:endParaRPr>
            </a:p>
          </p:txBody>
        </p:sp>
        <p:sp>
          <p:nvSpPr>
            <p:cNvPr id="107" name="Acknowledgements…"/>
            <p:cNvSpPr txBox="1"/>
            <p:nvPr/>
          </p:nvSpPr>
          <p:spPr>
            <a:xfrm>
              <a:off x="143503" y="1372679"/>
              <a:ext cx="10868239" cy="35399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098" tIns="38098" rIns="38098" bIns="38098" numCol="1" anchor="t">
              <a:spAutoFit/>
            </a:bodyPr>
            <a:lstStyle/>
            <a:p>
              <a:pPr>
                <a:defRPr sz="3700">
                  <a:latin typeface="Segoe UI Semilight"/>
                  <a:ea typeface="Segoe UI Semilight"/>
                  <a:cs typeface="Segoe UI Semilight"/>
                  <a:sym typeface="Segoe UI Semilight"/>
                </a:defRPr>
              </a:pPr>
              <a:r>
                <a:rPr lang="en-US" sz="2800">
                  <a:solidFill>
                    <a:schemeClr val="tx1"/>
                  </a:solidFill>
                  <a:latin typeface="Times New Roman" panose="02020603050405020304" pitchFamily="18" charset="0"/>
                  <a:cs typeface="Times New Roman" panose="02020603050405020304" pitchFamily="18" charset="0"/>
                </a:rPr>
                <a:t>I </a:t>
              </a:r>
              <a:r>
                <a:rPr sz="2800">
                  <a:solidFill>
                    <a:schemeClr val="tx1"/>
                  </a:solidFill>
                  <a:latin typeface="Times New Roman" panose="02020603050405020304" pitchFamily="18" charset="0"/>
                  <a:cs typeface="Times New Roman" panose="02020603050405020304" pitchFamily="18" charset="0"/>
                </a:rPr>
                <a:t>would like to thank INSGC for the grant, without it </a:t>
              </a:r>
              <a:r>
                <a:rPr lang="en-US" sz="2800">
                  <a:solidFill>
                    <a:schemeClr val="tx1"/>
                  </a:solidFill>
                  <a:latin typeface="Times New Roman" panose="02020603050405020304" pitchFamily="18" charset="0"/>
                  <a:cs typeface="Times New Roman" panose="02020603050405020304" pitchFamily="18" charset="0"/>
                </a:rPr>
                <a:t>this research would not have been made possible</a:t>
              </a:r>
              <a:r>
                <a:rPr sz="2800">
                  <a:solidFill>
                    <a:schemeClr val="tx1"/>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I would also like to personally thank </a:t>
              </a:r>
              <a:r>
                <a:rPr sz="2800">
                  <a:solidFill>
                    <a:schemeClr val="tx1"/>
                  </a:solidFill>
                  <a:latin typeface="Times New Roman" panose="02020603050405020304" pitchFamily="18" charset="0"/>
                  <a:cs typeface="Times New Roman" panose="02020603050405020304" pitchFamily="18" charset="0"/>
                </a:rPr>
                <a:t>Dr. Malefyt, </a:t>
              </a:r>
              <a:r>
                <a:rPr lang="en-US" sz="2800">
                  <a:solidFill>
                    <a:schemeClr val="tx1"/>
                  </a:solidFill>
                  <a:latin typeface="Times New Roman" panose="02020603050405020304" pitchFamily="18" charset="0"/>
                  <a:cs typeface="Times New Roman" panose="02020603050405020304" pitchFamily="18" charset="0"/>
                </a:rPr>
                <a:t>for her</a:t>
              </a:r>
              <a:r>
                <a:rPr sz="2800">
                  <a:solidFill>
                    <a:schemeClr val="tx1"/>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time</a:t>
              </a:r>
              <a:r>
                <a:rPr sz="2800">
                  <a:solidFill>
                    <a:schemeClr val="tx1"/>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expertise, help in quantifying the results. Her continued support through this research allowed for a research experience like no other. Additionally, I would like to thank </a:t>
              </a:r>
              <a:r>
                <a:rPr lang="en-US" sz="2800" err="1">
                  <a:solidFill>
                    <a:schemeClr val="tx1"/>
                  </a:solidFill>
                  <a:latin typeface="Times New Roman" panose="02020603050405020304" pitchFamily="18" charset="0"/>
                  <a:cs typeface="Times New Roman" panose="02020603050405020304" pitchFamily="18" charset="0"/>
                </a:rPr>
                <a:t>BioNanomics</a:t>
              </a:r>
              <a:r>
                <a:rPr lang="en-US" sz="2800">
                  <a:solidFill>
                    <a:schemeClr val="tx1"/>
                  </a:solidFill>
                  <a:latin typeface="Times New Roman" panose="02020603050405020304" pitchFamily="18" charset="0"/>
                  <a:cs typeface="Times New Roman" panose="02020603050405020304" pitchFamily="18" charset="0"/>
                </a:rPr>
                <a:t> for help and use of their confocal microscope to produce the images.</a:t>
              </a:r>
              <a:endParaRPr sz="2800">
                <a:solidFill>
                  <a:schemeClr val="tx1"/>
                </a:solidFill>
                <a:latin typeface="Times New Roman" panose="02020603050405020304" pitchFamily="18" charset="0"/>
                <a:cs typeface="Times New Roman" panose="02020603050405020304" pitchFamily="18" charset="0"/>
              </a:endParaRPr>
            </a:p>
          </p:txBody>
        </p:sp>
      </p:grpSp>
      <p:grpSp>
        <p:nvGrpSpPr>
          <p:cNvPr id="111" name="Rectangle 46"/>
          <p:cNvGrpSpPr/>
          <p:nvPr/>
        </p:nvGrpSpPr>
        <p:grpSpPr>
          <a:xfrm>
            <a:off x="26662591" y="23428645"/>
            <a:ext cx="9506390" cy="5269048"/>
            <a:chOff x="0" y="0"/>
            <a:chExt cx="11155257" cy="7730976"/>
          </a:xfrm>
        </p:grpSpPr>
        <p:sp>
          <p:nvSpPr>
            <p:cNvPr id="109" name="Rectangle"/>
            <p:cNvSpPr/>
            <p:nvPr/>
          </p:nvSpPr>
          <p:spPr>
            <a:xfrm>
              <a:off x="0" y="0"/>
              <a:ext cx="11155257" cy="7730976"/>
            </a:xfrm>
            <a:prstGeom prst="rect">
              <a:avLst/>
            </a:prstGeom>
            <a:solidFill>
              <a:srgbClr val="D4E5F4"/>
            </a:solidFill>
            <a:ln w="12700" cap="flat">
              <a:solidFill>
                <a:srgbClr val="FFFFFF"/>
              </a:solidFill>
              <a:prstDash val="solid"/>
              <a:miter lim="800000"/>
            </a:ln>
            <a:effectLst/>
          </p:spPr>
          <p:txBody>
            <a:bodyPr wrap="square" lIns="38098" tIns="38098" rIns="38098" bIns="38098" numCol="1" anchor="t">
              <a:noAutofit/>
            </a:bodyPr>
            <a:lstStyle/>
            <a:p>
              <a:pPr>
                <a:defRPr sz="2100">
                  <a:latin typeface="Segoe UI Semilight"/>
                  <a:ea typeface="Segoe UI Semilight"/>
                  <a:cs typeface="Segoe UI Semilight"/>
                  <a:sym typeface="Segoe UI Semilight"/>
                </a:defRPr>
              </a:pPr>
              <a:endParaRPr sz="1750">
                <a:solidFill>
                  <a:schemeClr val="tx1"/>
                </a:solidFill>
              </a:endParaRPr>
            </a:p>
          </p:txBody>
        </p:sp>
        <p:sp>
          <p:nvSpPr>
            <p:cNvPr id="110" name="References…"/>
            <p:cNvSpPr txBox="1"/>
            <p:nvPr/>
          </p:nvSpPr>
          <p:spPr>
            <a:xfrm>
              <a:off x="143399" y="1738591"/>
              <a:ext cx="10857935" cy="58028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098" tIns="38098" rIns="38098" bIns="38098" numCol="1" anchor="t">
              <a:spAutoFit/>
            </a:bodyPr>
            <a:lstStyle/>
            <a:p>
              <a:pPr marL="380985" indent="-380985">
                <a:buSzPct val="100000"/>
                <a:buAutoNum type="arabicPeriod"/>
                <a:defRPr sz="2000">
                  <a:latin typeface="Segoe UI Semilight"/>
                  <a:ea typeface="Segoe UI Semilight"/>
                  <a:cs typeface="Segoe UI Semilight"/>
                  <a:sym typeface="Segoe UI Semilight"/>
                </a:defRPr>
              </a:pPr>
              <a:r>
                <a:rPr lang="en-US" sz="1800">
                  <a:solidFill>
                    <a:schemeClr val="tx1"/>
                  </a:solidFill>
                  <a:latin typeface="Times New Roman" panose="02020603050405020304" pitchFamily="18" charset="0"/>
                  <a:cs typeface="Times New Roman" panose="02020603050405020304" pitchFamily="18" charset="0"/>
                </a:rPr>
                <a:t>García-</a:t>
              </a:r>
              <a:r>
                <a:rPr lang="en-US" sz="1800" err="1">
                  <a:solidFill>
                    <a:schemeClr val="tx1"/>
                  </a:solidFill>
                  <a:latin typeface="Times New Roman" panose="02020603050405020304" pitchFamily="18" charset="0"/>
                  <a:cs typeface="Times New Roman" panose="02020603050405020304" pitchFamily="18" charset="0"/>
                </a:rPr>
                <a:t>Foncillas</a:t>
              </a:r>
              <a:r>
                <a:rPr lang="en-US" sz="1800">
                  <a:solidFill>
                    <a:schemeClr val="tx1"/>
                  </a:solidFill>
                  <a:latin typeface="Times New Roman" panose="02020603050405020304" pitchFamily="18" charset="0"/>
                  <a:cs typeface="Times New Roman" panose="02020603050405020304" pitchFamily="18" charset="0"/>
                </a:rPr>
                <a:t>, J., </a:t>
              </a:r>
              <a:r>
                <a:rPr lang="en-US" sz="1800" err="1">
                  <a:solidFill>
                    <a:schemeClr val="tx1"/>
                  </a:solidFill>
                  <a:latin typeface="Times New Roman" panose="02020603050405020304" pitchFamily="18" charset="0"/>
                  <a:cs typeface="Times New Roman" panose="02020603050405020304" pitchFamily="18" charset="0"/>
                </a:rPr>
                <a:t>Sunakawa</a:t>
              </a:r>
              <a:r>
                <a:rPr lang="en-US" sz="1800">
                  <a:solidFill>
                    <a:schemeClr val="tx1"/>
                  </a:solidFill>
                  <a:latin typeface="Times New Roman" panose="02020603050405020304" pitchFamily="18" charset="0"/>
                  <a:cs typeface="Times New Roman" panose="02020603050405020304" pitchFamily="18" charset="0"/>
                </a:rPr>
                <a:t>, Y., </a:t>
              </a:r>
              <a:r>
                <a:rPr lang="en-US" sz="1800" err="1">
                  <a:solidFill>
                    <a:schemeClr val="tx1"/>
                  </a:solidFill>
                  <a:latin typeface="Times New Roman" panose="02020603050405020304" pitchFamily="18" charset="0"/>
                  <a:cs typeface="Times New Roman" panose="02020603050405020304" pitchFamily="18" charset="0"/>
                </a:rPr>
                <a:t>Aderka</a:t>
              </a:r>
              <a:r>
                <a:rPr lang="en-US" sz="1800">
                  <a:solidFill>
                    <a:schemeClr val="tx1"/>
                  </a:solidFill>
                  <a:latin typeface="Times New Roman" panose="02020603050405020304" pitchFamily="18" charset="0"/>
                  <a:cs typeface="Times New Roman" panose="02020603050405020304" pitchFamily="18" charset="0"/>
                </a:rPr>
                <a:t>, D. </a:t>
              </a:r>
              <a:r>
                <a:rPr lang="en-US" sz="1800" i="1">
                  <a:solidFill>
                    <a:schemeClr val="tx1"/>
                  </a:solidFill>
                  <a:latin typeface="Times New Roman" panose="02020603050405020304" pitchFamily="18" charset="0"/>
                  <a:cs typeface="Times New Roman" panose="02020603050405020304" pitchFamily="18" charset="0"/>
                </a:rPr>
                <a:t>et al.</a:t>
              </a:r>
              <a:r>
                <a:rPr lang="en-US" sz="1800">
                  <a:solidFill>
                    <a:schemeClr val="tx1"/>
                  </a:solidFill>
                  <a:latin typeface="Times New Roman" panose="02020603050405020304" pitchFamily="18" charset="0"/>
                  <a:cs typeface="Times New Roman" panose="02020603050405020304" pitchFamily="18" charset="0"/>
                </a:rPr>
                <a:t> (2019, August 19). </a:t>
              </a:r>
              <a:r>
                <a:rPr lang="en-US" sz="1800" i="1">
                  <a:solidFill>
                    <a:schemeClr val="tx1"/>
                  </a:solidFill>
                  <a:latin typeface="Times New Roman" panose="02020603050405020304" pitchFamily="18" charset="0"/>
                  <a:cs typeface="Times New Roman" panose="02020603050405020304" pitchFamily="18" charset="0"/>
                </a:rPr>
                <a:t>Distinguishing features of Cetuximab and panitumumab in colorectal cancer and other solid tumors</a:t>
              </a:r>
              <a:r>
                <a:rPr lang="en-US" sz="1800">
                  <a:solidFill>
                    <a:schemeClr val="tx1"/>
                  </a:solidFill>
                  <a:latin typeface="Times New Roman" panose="02020603050405020304" pitchFamily="18" charset="0"/>
                  <a:cs typeface="Times New Roman" panose="02020603050405020304" pitchFamily="18" charset="0"/>
                </a:rPr>
                <a:t>. Frontiers. https://www.frontiersin.org/journals/oncology/articles/10.3389/fonc.2019.00849/full#:~:text=Cetuximab%20and%20panitumumab%20both%20function,and%20either%20degraded%20or%20recycled.</a:t>
              </a:r>
            </a:p>
            <a:p>
              <a:pPr marL="380985" indent="-380985">
                <a:buSzPct val="100000"/>
                <a:buAutoNum type="arabicPeriod"/>
                <a:defRPr sz="2000">
                  <a:latin typeface="Segoe UI Semilight"/>
                  <a:ea typeface="Segoe UI Semilight"/>
                  <a:cs typeface="Segoe UI Semilight"/>
                  <a:sym typeface="Segoe UI Semilight"/>
                </a:defRPr>
              </a:pPr>
              <a:r>
                <a:rPr lang="en-US" sz="1800">
                  <a:solidFill>
                    <a:schemeClr val="tx1"/>
                  </a:solidFill>
                  <a:latin typeface="Times New Roman" panose="02020603050405020304" pitchFamily="18" charset="0"/>
                  <a:cs typeface="Times New Roman" panose="02020603050405020304" pitchFamily="18" charset="0"/>
                </a:rPr>
                <a:t>Vitiello, P.P., Cardone, C., Martini, G. </a:t>
              </a:r>
              <a:r>
                <a:rPr lang="en-US" sz="1800" i="1">
                  <a:solidFill>
                    <a:schemeClr val="tx1"/>
                  </a:solidFill>
                  <a:latin typeface="Times New Roman" panose="02020603050405020304" pitchFamily="18" charset="0"/>
                  <a:cs typeface="Times New Roman" panose="02020603050405020304" pitchFamily="18" charset="0"/>
                </a:rPr>
                <a:t>et al.</a:t>
              </a:r>
              <a:r>
                <a:rPr lang="en-US" sz="1800">
                  <a:solidFill>
                    <a:schemeClr val="tx1"/>
                  </a:solidFill>
                  <a:latin typeface="Times New Roman" panose="02020603050405020304" pitchFamily="18" charset="0"/>
                  <a:cs typeface="Times New Roman" panose="02020603050405020304" pitchFamily="18" charset="0"/>
                </a:rPr>
                <a:t> </a:t>
              </a:r>
              <a:r>
                <a:rPr lang="en-US" sz="1800" i="1">
                  <a:solidFill>
                    <a:schemeClr val="tx1"/>
                  </a:solidFill>
                  <a:latin typeface="Times New Roman" panose="02020603050405020304" pitchFamily="18" charset="0"/>
                  <a:cs typeface="Times New Roman" panose="02020603050405020304" pitchFamily="18" charset="0"/>
                </a:rPr>
                <a:t>Receptor tyrosine kinase-dependent PI3K activation is an escape mechanism to vertical suppression of the EGFR/RAS/MAPK pathway in KRAS-mutated human colorectal cancer cell lines</a:t>
              </a:r>
              <a:r>
                <a:rPr lang="en-US" sz="1800">
                  <a:solidFill>
                    <a:schemeClr val="tx1"/>
                  </a:solidFill>
                  <a:latin typeface="Times New Roman" panose="02020603050405020304" pitchFamily="18" charset="0"/>
                  <a:cs typeface="Times New Roman" panose="02020603050405020304" pitchFamily="18" charset="0"/>
                </a:rPr>
                <a:t>. J Exp Clin Cancer Res </a:t>
              </a:r>
              <a:r>
                <a:rPr lang="en-US" sz="1800" b="1">
                  <a:solidFill>
                    <a:schemeClr val="tx1"/>
                  </a:solidFill>
                  <a:latin typeface="Times New Roman" panose="02020603050405020304" pitchFamily="18" charset="0"/>
                  <a:cs typeface="Times New Roman" panose="02020603050405020304" pitchFamily="18" charset="0"/>
                </a:rPr>
                <a:t>38</a:t>
              </a:r>
              <a:r>
                <a:rPr lang="en-US" sz="1800">
                  <a:solidFill>
                    <a:schemeClr val="tx1"/>
                  </a:solidFill>
                  <a:latin typeface="Times New Roman" panose="02020603050405020304" pitchFamily="18" charset="0"/>
                  <a:cs typeface="Times New Roman" panose="02020603050405020304" pitchFamily="18" charset="0"/>
                </a:rPr>
                <a:t>, 41 (2019). https://doi.org/10.1186/s13046-019-1035-0.</a:t>
              </a:r>
            </a:p>
            <a:p>
              <a:pPr marL="380985" indent="-380985">
                <a:buSzPct val="100000"/>
                <a:buFontTx/>
                <a:buAutoNum type="arabicPeriod"/>
                <a:defRPr sz="2000">
                  <a:latin typeface="Segoe UI Semilight"/>
                  <a:ea typeface="Segoe UI Semilight"/>
                  <a:cs typeface="Segoe UI Semilight"/>
                  <a:sym typeface="Segoe UI Semilight"/>
                </a:defRPr>
              </a:pPr>
              <a:r>
                <a:rPr lang="en-US" sz="1800" b="0" i="0" u="none" strike="noStrike">
                  <a:solidFill>
                    <a:schemeClr val="tx1"/>
                  </a:solidFill>
                  <a:effectLst/>
                  <a:latin typeface="Times New Roman" panose="02020603050405020304" pitchFamily="18" charset="0"/>
                  <a:cs typeface="Times New Roman" panose="02020603050405020304" pitchFamily="18" charset="0"/>
                </a:rPr>
                <a:t>Cell Signaling Technology. </a:t>
              </a:r>
              <a:r>
                <a:rPr lang="en-US" sz="1800" b="0" i="1" u="none" strike="noStrike">
                  <a:solidFill>
                    <a:schemeClr val="tx1"/>
                  </a:solidFill>
                  <a:effectLst/>
                  <a:latin typeface="Times New Roman" panose="02020603050405020304" pitchFamily="18" charset="0"/>
                  <a:cs typeface="Times New Roman" panose="02020603050405020304" pitchFamily="18" charset="0"/>
                </a:rPr>
                <a:t>EGF receptor (D38B1) XP® Rabbit </a:t>
              </a:r>
              <a:r>
                <a:rPr lang="en-US" sz="1800" b="0" i="1" u="none" strike="noStrike" err="1">
                  <a:solidFill>
                    <a:schemeClr val="tx1"/>
                  </a:solidFill>
                  <a:effectLst/>
                  <a:latin typeface="Times New Roman" panose="02020603050405020304" pitchFamily="18" charset="0"/>
                  <a:cs typeface="Times New Roman" panose="02020603050405020304" pitchFamily="18" charset="0"/>
                </a:rPr>
                <a:t>mAb</a:t>
              </a:r>
              <a:r>
                <a:rPr lang="en-US" sz="1800" b="0" i="1" u="none" strike="noStrike">
                  <a:solidFill>
                    <a:schemeClr val="tx1"/>
                  </a:solidFill>
                  <a:effectLst/>
                  <a:latin typeface="Times New Roman" panose="02020603050405020304" pitchFamily="18" charset="0"/>
                  <a:cs typeface="Times New Roman" panose="02020603050405020304" pitchFamily="18" charset="0"/>
                </a:rPr>
                <a:t> (Alexa Fluor® 488 conjugate) #5616</a:t>
              </a:r>
              <a:r>
                <a:rPr lang="en-US" sz="1800" b="0" i="0" u="none" strike="noStrike">
                  <a:solidFill>
                    <a:schemeClr val="tx1"/>
                  </a:solidFill>
                  <a:effectLst/>
                  <a:latin typeface="Times New Roman" panose="02020603050405020304" pitchFamily="18" charset="0"/>
                  <a:cs typeface="Times New Roman" panose="02020603050405020304" pitchFamily="18" charset="0"/>
                </a:rPr>
                <a:t>. </a:t>
              </a:r>
              <a:r>
                <a:rPr lang="en-US" sz="1800" b="0" i="0">
                  <a:solidFill>
                    <a:schemeClr val="tx1"/>
                  </a:solidFill>
                  <a:effectLst/>
                  <a:latin typeface="Times New Roman" panose="02020603050405020304" pitchFamily="18" charset="0"/>
                  <a:cs typeface="Times New Roman" panose="02020603050405020304" pitchFamily="18" charset="0"/>
                </a:rPr>
                <a:t>https://www.cellsignal.com/products/antibody-conjugates/egf-receptor-d38b1-xp-rabbit-mab-alexa-fluor-488-conjugate/5616. Retrieved 10 Mar, 2025.</a:t>
              </a:r>
            </a:p>
            <a:p>
              <a:pPr marL="380985" indent="-380985">
                <a:buSzPct val="100000"/>
                <a:buFontTx/>
                <a:buAutoNum type="arabicPeriod"/>
                <a:defRPr sz="2000">
                  <a:latin typeface="Segoe UI Semilight"/>
                  <a:ea typeface="Segoe UI Semilight"/>
                  <a:cs typeface="Segoe UI Semilight"/>
                  <a:sym typeface="Segoe UI Semilight"/>
                </a:defRPr>
              </a:pPr>
              <a:r>
                <a:rPr lang="en-US" sz="1800" err="1">
                  <a:solidFill>
                    <a:schemeClr val="tx1"/>
                  </a:solidFill>
                  <a:latin typeface="Times New Roman" panose="02020603050405020304" pitchFamily="18" charset="0"/>
                  <a:cs typeface="Times New Roman" panose="02020603050405020304" pitchFamily="18" charset="0"/>
                </a:rPr>
                <a:t>Gemmete</a:t>
              </a:r>
              <a:r>
                <a:rPr lang="en-US" sz="1800">
                  <a:solidFill>
                    <a:schemeClr val="tx1"/>
                  </a:solidFill>
                  <a:latin typeface="Times New Roman" panose="02020603050405020304" pitchFamily="18" charset="0"/>
                  <a:cs typeface="Times New Roman" panose="02020603050405020304" pitchFamily="18" charset="0"/>
                </a:rPr>
                <a:t>, J. J., &amp; Mukherji, S. K. (2011). Figure 1. In </a:t>
              </a:r>
              <a:r>
                <a:rPr lang="en-US" sz="1800" i="1">
                  <a:solidFill>
                    <a:schemeClr val="tx1"/>
                  </a:solidFill>
                  <a:latin typeface="Times New Roman" panose="02020603050405020304" pitchFamily="18" charset="0"/>
                  <a:cs typeface="Times New Roman" panose="02020603050405020304" pitchFamily="18" charset="0"/>
                </a:rPr>
                <a:t>Panitumumab (</a:t>
              </a:r>
              <a:r>
                <a:rPr lang="en-US" sz="1800" i="1" err="1">
                  <a:solidFill>
                    <a:schemeClr val="tx1"/>
                  </a:solidFill>
                  <a:latin typeface="Times New Roman" panose="02020603050405020304" pitchFamily="18" charset="0"/>
                  <a:cs typeface="Times New Roman" panose="02020603050405020304" pitchFamily="18" charset="0"/>
                </a:rPr>
                <a:t>Vectibix</a:t>
              </a:r>
              <a:r>
                <a:rPr lang="en-US" sz="1800" i="1">
                  <a:solidFill>
                    <a:schemeClr val="tx1"/>
                  </a:solidFill>
                  <a:latin typeface="Times New Roman" panose="02020603050405020304" pitchFamily="18" charset="0"/>
                  <a:cs typeface="Times New Roman" panose="02020603050405020304" pitchFamily="18" charset="0"/>
                </a:rPr>
                <a:t>). American Journal of Neuroradiology</a:t>
              </a:r>
              <a:r>
                <a:rPr lang="en-US" sz="1800">
                  <a:solidFill>
                    <a:schemeClr val="tx1"/>
                  </a:solidFill>
                  <a:latin typeface="Times New Roman" panose="02020603050405020304" pitchFamily="18" charset="0"/>
                  <a:cs typeface="Times New Roman" panose="02020603050405020304" pitchFamily="18" charset="0"/>
                </a:rPr>
                <a:t>, 32(6), 1002–1003. https://</a:t>
              </a:r>
              <a:r>
                <a:rPr lang="en-US" sz="1800" err="1">
                  <a:solidFill>
                    <a:schemeClr val="tx1"/>
                  </a:solidFill>
                  <a:latin typeface="Times New Roman" panose="02020603050405020304" pitchFamily="18" charset="0"/>
                  <a:cs typeface="Times New Roman" panose="02020603050405020304" pitchFamily="18" charset="0"/>
                </a:rPr>
                <a:t>www.ajnr.org</a:t>
              </a:r>
              <a:r>
                <a:rPr lang="en-US" sz="1800">
                  <a:solidFill>
                    <a:schemeClr val="tx1"/>
                  </a:solidFill>
                  <a:latin typeface="Times New Roman" panose="02020603050405020304" pitchFamily="18" charset="0"/>
                  <a:cs typeface="Times New Roman" panose="02020603050405020304" pitchFamily="18" charset="0"/>
                </a:rPr>
                <a:t>/content/32/6/1002/F1.</a:t>
              </a:r>
            </a:p>
          </p:txBody>
        </p:sp>
      </p:grpSp>
      <p:grpSp>
        <p:nvGrpSpPr>
          <p:cNvPr id="114" name="Rectangle 69"/>
          <p:cNvGrpSpPr/>
          <p:nvPr/>
        </p:nvGrpSpPr>
        <p:grpSpPr>
          <a:xfrm>
            <a:off x="26662586" y="5282415"/>
            <a:ext cx="9506395" cy="13220339"/>
            <a:chOff x="-6" y="-2"/>
            <a:chExt cx="11213164" cy="12365215"/>
          </a:xfrm>
        </p:grpSpPr>
        <p:sp>
          <p:nvSpPr>
            <p:cNvPr id="112" name="Rectangle"/>
            <p:cNvSpPr/>
            <p:nvPr/>
          </p:nvSpPr>
          <p:spPr>
            <a:xfrm>
              <a:off x="-1" y="-2"/>
              <a:ext cx="11213159" cy="12365215"/>
            </a:xfrm>
            <a:prstGeom prst="rect">
              <a:avLst/>
            </a:prstGeom>
            <a:solidFill>
              <a:srgbClr val="D4E5F4"/>
            </a:solidFill>
            <a:ln w="12700" cap="flat">
              <a:solidFill>
                <a:srgbClr val="42719B"/>
              </a:solidFill>
              <a:prstDash val="solid"/>
              <a:miter lim="800000"/>
            </a:ln>
            <a:effectLst/>
          </p:spPr>
          <p:txBody>
            <a:bodyPr wrap="square" lIns="38098" tIns="38098" rIns="38098" bIns="38098" numCol="1" anchor="t">
              <a:noAutofit/>
            </a:bodyPr>
            <a:lstStyle/>
            <a:p>
              <a:endParaRPr sz="1286">
                <a:solidFill>
                  <a:schemeClr val="tx1"/>
                </a:solidFill>
              </a:endParaRPr>
            </a:p>
          </p:txBody>
        </p:sp>
        <p:sp>
          <p:nvSpPr>
            <p:cNvPr id="113" name="Future Work…"/>
            <p:cNvSpPr txBox="1"/>
            <p:nvPr/>
          </p:nvSpPr>
          <p:spPr>
            <a:xfrm>
              <a:off x="-6" y="-2"/>
              <a:ext cx="11205124" cy="110829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098" tIns="38098" rIns="38098" bIns="38098" numCol="1" anchor="t">
              <a:spAutoFit/>
            </a:bodyPr>
            <a:lstStyle>
              <a:lvl1pPr algn="ctr">
                <a:defRPr sz="8000" b="1">
                  <a:latin typeface="Segoe UI Semilight"/>
                  <a:ea typeface="Segoe UI Semilight"/>
                  <a:cs typeface="Segoe UI Semilight"/>
                  <a:sym typeface="Segoe UI Semilight"/>
                </a:defRPr>
              </a:lvl1pPr>
            </a:lstStyle>
            <a:p>
              <a:r>
                <a:rPr sz="7200">
                  <a:solidFill>
                    <a:schemeClr val="tx1"/>
                  </a:solidFill>
                </a:rPr>
                <a:t>Future Work</a:t>
              </a:r>
            </a:p>
          </p:txBody>
        </p:sp>
      </p:grpSp>
      <p:grpSp>
        <p:nvGrpSpPr>
          <p:cNvPr id="97" name="Rectangle 9"/>
          <p:cNvGrpSpPr/>
          <p:nvPr/>
        </p:nvGrpSpPr>
        <p:grpSpPr>
          <a:xfrm>
            <a:off x="413829" y="319497"/>
            <a:ext cx="35748341" cy="4438975"/>
            <a:chOff x="0" y="0"/>
            <a:chExt cx="42267929" cy="5326769"/>
          </a:xfrm>
        </p:grpSpPr>
        <p:sp>
          <p:nvSpPr>
            <p:cNvPr id="95" name="Rectangle"/>
            <p:cNvSpPr/>
            <p:nvPr/>
          </p:nvSpPr>
          <p:spPr>
            <a:xfrm>
              <a:off x="0" y="0"/>
              <a:ext cx="42267929" cy="5253133"/>
            </a:xfrm>
            <a:prstGeom prst="rect">
              <a:avLst/>
            </a:prstGeom>
            <a:solidFill>
              <a:srgbClr val="DEEBF7"/>
            </a:solidFill>
            <a:ln w="12700" cap="flat">
              <a:solidFill>
                <a:srgbClr val="FFFFFF"/>
              </a:solidFill>
              <a:prstDash val="solid"/>
              <a:miter lim="800000"/>
            </a:ln>
            <a:effectLst/>
          </p:spPr>
          <p:txBody>
            <a:bodyPr wrap="square" lIns="38098" tIns="38098" rIns="38098" bIns="38098" numCol="1" anchor="t">
              <a:noAutofit/>
            </a:bodyPr>
            <a:lstStyle/>
            <a:p>
              <a:pPr algn="ctr">
                <a:defRPr>
                  <a:solidFill>
                    <a:srgbClr val="FFFFFF"/>
                  </a:solidFill>
                </a:defRPr>
              </a:pPr>
              <a:endParaRPr sz="1286">
                <a:solidFill>
                  <a:schemeClr val="tx1"/>
                </a:solidFill>
              </a:endParaRPr>
            </a:p>
          </p:txBody>
        </p:sp>
        <p:sp>
          <p:nvSpPr>
            <p:cNvPr id="96" name="Panitumumab antibody expression in CHOFS…"/>
            <p:cNvSpPr/>
            <p:nvPr/>
          </p:nvSpPr>
          <p:spPr>
            <a:xfrm>
              <a:off x="5420366" y="285395"/>
              <a:ext cx="31693817" cy="504137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098" tIns="38098" rIns="38098" bIns="38098" numCol="1" anchor="t">
              <a:spAutoFit/>
            </a:bodyPr>
            <a:lstStyle/>
            <a:p>
              <a:pPr algn="ctr">
                <a:defRPr sz="8600" b="1">
                  <a:latin typeface="Segoe UI Semibold"/>
                  <a:ea typeface="Segoe UI Semibold"/>
                  <a:cs typeface="Segoe UI Semibold"/>
                  <a:sym typeface="Segoe UI Semibold"/>
                </a:defRPr>
              </a:pPr>
              <a:r>
                <a:rPr lang="en-US" sz="8000">
                  <a:solidFill>
                    <a:schemeClr val="tx1"/>
                  </a:solidFill>
                </a:rPr>
                <a:t>Optimizing Antibody Binding to HCT116 Epidermal Growth Factor Receptor</a:t>
              </a:r>
              <a:endParaRPr sz="8000">
                <a:solidFill>
                  <a:schemeClr val="tx1"/>
                </a:solidFill>
              </a:endParaRPr>
            </a:p>
            <a:p>
              <a:pPr algn="ctr">
                <a:defRPr sz="5800" b="1">
                  <a:latin typeface="Segoe UI Semibold"/>
                  <a:ea typeface="Segoe UI Semibold"/>
                  <a:cs typeface="Segoe UI Semibold"/>
                  <a:sym typeface="Segoe UI Semibold"/>
                </a:defRPr>
              </a:pPr>
              <a:r>
                <a:rPr lang="en-US" sz="5400">
                  <a:solidFill>
                    <a:schemeClr val="tx1"/>
                  </a:solidFill>
                </a:rPr>
                <a:t>Marshall Beebe</a:t>
              </a:r>
              <a:r>
                <a:rPr sz="5400">
                  <a:solidFill>
                    <a:schemeClr val="tx1"/>
                  </a:solidFill>
                </a:rPr>
                <a:t>, </a:t>
              </a:r>
              <a:r>
                <a:rPr lang="en-US" sz="5400">
                  <a:solidFill>
                    <a:schemeClr val="tx1"/>
                  </a:solidFill>
                </a:rPr>
                <a:t>Amanda P. Malefyt Ph.D.</a:t>
              </a:r>
            </a:p>
            <a:p>
              <a:pPr algn="ctr">
                <a:defRPr sz="5800" b="1">
                  <a:latin typeface="Segoe UI Semibold"/>
                  <a:ea typeface="Segoe UI Semibold"/>
                  <a:cs typeface="Segoe UI Semibold"/>
                  <a:sym typeface="Segoe UI Semibold"/>
                </a:defRPr>
              </a:pPr>
              <a:r>
                <a:rPr sz="5400" i="1">
                  <a:solidFill>
                    <a:schemeClr val="tx1"/>
                  </a:solidFill>
                </a:rPr>
                <a:t>McKetta Department of Chemical &amp; Bioprocess Engineering</a:t>
              </a:r>
              <a:r>
                <a:rPr lang="en-US" sz="5400" i="1">
                  <a:solidFill>
                    <a:schemeClr val="tx1"/>
                  </a:solidFill>
                </a:rPr>
                <a:t>, Trine University</a:t>
              </a:r>
              <a:endParaRPr sz="5400" i="1">
                <a:solidFill>
                  <a:schemeClr val="tx1"/>
                </a:solidFill>
              </a:endParaRPr>
            </a:p>
          </p:txBody>
        </p:sp>
      </p:grpSp>
      <p:grpSp>
        <p:nvGrpSpPr>
          <p:cNvPr id="100" name="Picture 30"/>
          <p:cNvGrpSpPr/>
          <p:nvPr/>
        </p:nvGrpSpPr>
        <p:grpSpPr>
          <a:xfrm>
            <a:off x="742416" y="563107"/>
            <a:ext cx="4255717" cy="3968793"/>
            <a:chOff x="0" y="-1"/>
            <a:chExt cx="5031851" cy="4762549"/>
          </a:xfrm>
        </p:grpSpPr>
        <p:sp>
          <p:nvSpPr>
            <p:cNvPr id="98" name="Rectangle"/>
            <p:cNvSpPr/>
            <p:nvPr/>
          </p:nvSpPr>
          <p:spPr>
            <a:xfrm>
              <a:off x="0" y="-2"/>
              <a:ext cx="5031852" cy="4762551"/>
            </a:xfrm>
            <a:prstGeom prst="rect">
              <a:avLst/>
            </a:prstGeom>
            <a:solidFill>
              <a:srgbClr val="FFFFFF"/>
            </a:solidFill>
            <a:ln w="12700" cap="flat">
              <a:noFill/>
              <a:miter lim="400000"/>
            </a:ln>
            <a:effectLst/>
          </p:spPr>
          <p:txBody>
            <a:bodyPr wrap="square" lIns="38098" tIns="38098" rIns="38098" bIns="38098" numCol="1" anchor="ctr">
              <a:noAutofit/>
            </a:bodyPr>
            <a:lstStyle/>
            <a:p>
              <a:endParaRPr sz="1286">
                <a:solidFill>
                  <a:schemeClr val="tx1"/>
                </a:solidFill>
              </a:endParaRPr>
            </a:p>
          </p:txBody>
        </p:sp>
        <p:pic>
          <p:nvPicPr>
            <p:cNvPr id="99" name="image1.png" descr="image1.png"/>
            <p:cNvPicPr>
              <a:picLocks noChangeAspect="1"/>
            </p:cNvPicPr>
            <p:nvPr/>
          </p:nvPicPr>
          <p:blipFill>
            <a:blip r:embed="rId4"/>
            <a:stretch>
              <a:fillRect/>
            </a:stretch>
          </p:blipFill>
          <p:spPr>
            <a:xfrm>
              <a:off x="0" y="-2"/>
              <a:ext cx="5031852" cy="4762551"/>
            </a:xfrm>
            <a:prstGeom prst="rect">
              <a:avLst/>
            </a:prstGeom>
            <a:ln w="12700" cap="flat">
              <a:noFill/>
              <a:miter lim="400000"/>
            </a:ln>
            <a:effectLst/>
          </p:spPr>
        </p:pic>
      </p:grpSp>
      <p:pic>
        <p:nvPicPr>
          <p:cNvPr id="115" name="Picture 4" descr="Picture 4"/>
          <p:cNvPicPr>
            <a:picLocks noChangeAspect="1"/>
          </p:cNvPicPr>
          <p:nvPr/>
        </p:nvPicPr>
        <p:blipFill>
          <a:blip r:embed="rId5"/>
          <a:stretch>
            <a:fillRect/>
          </a:stretch>
        </p:blipFill>
        <p:spPr>
          <a:xfrm>
            <a:off x="31782095" y="411699"/>
            <a:ext cx="4255715" cy="4193208"/>
          </a:xfrm>
          <a:prstGeom prst="rect">
            <a:avLst/>
          </a:prstGeom>
          <a:ln w="12700">
            <a:miter lim="400000"/>
          </a:ln>
        </p:spPr>
      </p:pic>
      <p:sp>
        <p:nvSpPr>
          <p:cNvPr id="116" name="TextBox 2"/>
          <p:cNvSpPr txBox="1"/>
          <p:nvPr/>
        </p:nvSpPr>
        <p:spPr>
          <a:xfrm>
            <a:off x="413828" y="13628992"/>
            <a:ext cx="9506392" cy="11849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098" tIns="38098" rIns="38098" bIns="38098">
            <a:spAutoFit/>
          </a:bodyPr>
          <a:lstStyle/>
          <a:p>
            <a:pPr algn="ctr">
              <a:defRPr sz="8000" b="1">
                <a:latin typeface="Segoe UI Semilight"/>
                <a:ea typeface="Segoe UI Semilight"/>
                <a:cs typeface="Segoe UI Semilight"/>
                <a:sym typeface="Segoe UI Semilight"/>
              </a:defRPr>
            </a:pPr>
            <a:r>
              <a:rPr lang="en-US" sz="7200">
                <a:solidFill>
                  <a:schemeClr val="tx1"/>
                </a:solidFill>
              </a:rPr>
              <a:t>Methods</a:t>
            </a:r>
            <a:endParaRPr sz="6666">
              <a:solidFill>
                <a:schemeClr val="tx1"/>
              </a:solidFill>
            </a:endParaRPr>
          </a:p>
        </p:txBody>
      </p:sp>
      <p:sp>
        <p:nvSpPr>
          <p:cNvPr id="117" name="TextBox 5"/>
          <p:cNvSpPr txBox="1"/>
          <p:nvPr/>
        </p:nvSpPr>
        <p:spPr>
          <a:xfrm>
            <a:off x="10356705" y="17650841"/>
            <a:ext cx="15848047" cy="11849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098" tIns="38098" rIns="38098" bIns="38098">
            <a:spAutoFit/>
          </a:bodyPr>
          <a:lstStyle>
            <a:lvl1pPr algn="ctr">
              <a:defRPr sz="8000" b="1">
                <a:latin typeface="Segoe UI Semilight"/>
                <a:ea typeface="Segoe UI Semilight"/>
                <a:cs typeface="Segoe UI Semilight"/>
                <a:sym typeface="Segoe UI Semilight"/>
              </a:defRPr>
            </a:lvl1pPr>
          </a:lstStyle>
          <a:p>
            <a:r>
              <a:rPr lang="en-US" sz="7200">
                <a:solidFill>
                  <a:schemeClr val="tx1"/>
                </a:solidFill>
              </a:rPr>
              <a:t>Microscopy Results</a:t>
            </a:r>
            <a:endParaRPr sz="7200">
              <a:solidFill>
                <a:schemeClr val="tx1"/>
              </a:solidFill>
            </a:endParaRPr>
          </a:p>
        </p:txBody>
      </p:sp>
      <p:sp>
        <p:nvSpPr>
          <p:cNvPr id="118" name="TextBox 8"/>
          <p:cNvSpPr txBox="1"/>
          <p:nvPr/>
        </p:nvSpPr>
        <p:spPr>
          <a:xfrm>
            <a:off x="413829" y="5282543"/>
            <a:ext cx="9506392" cy="11849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098" tIns="38098" rIns="38098" bIns="38098">
            <a:spAutoFit/>
          </a:bodyPr>
          <a:lstStyle>
            <a:lvl1pPr algn="ctr">
              <a:defRPr sz="8000" b="1">
                <a:latin typeface="Segoe UI Semilight"/>
                <a:ea typeface="Segoe UI Semilight"/>
                <a:cs typeface="Segoe UI Semilight"/>
                <a:sym typeface="Segoe UI Semilight"/>
              </a:defRPr>
            </a:lvl1pPr>
          </a:lstStyle>
          <a:p>
            <a:r>
              <a:rPr sz="7200">
                <a:solidFill>
                  <a:schemeClr val="tx1"/>
                </a:solidFill>
              </a:rPr>
              <a:t>Introduction</a:t>
            </a:r>
            <a:endParaRPr sz="6666">
              <a:solidFill>
                <a:schemeClr val="tx1"/>
              </a:solidFill>
            </a:endParaRPr>
          </a:p>
        </p:txBody>
      </p:sp>
      <p:sp>
        <p:nvSpPr>
          <p:cNvPr id="119" name="TextBox 10"/>
          <p:cNvSpPr txBox="1"/>
          <p:nvPr/>
        </p:nvSpPr>
        <p:spPr>
          <a:xfrm>
            <a:off x="569109" y="6403432"/>
            <a:ext cx="9141332" cy="69711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098" tIns="38098" rIns="38098" bIns="38098">
            <a:spAutoFit/>
          </a:bodyPr>
          <a:lstStyle/>
          <a:p>
            <a:pPr algn="just">
              <a:defRPr sz="3200">
                <a:latin typeface="Times New Roman"/>
                <a:ea typeface="Times New Roman"/>
                <a:cs typeface="Times New Roman"/>
                <a:sym typeface="Times New Roman"/>
              </a:defRPr>
            </a:pPr>
            <a:r>
              <a:rPr lang="en-US" sz="2800">
                <a:solidFill>
                  <a:schemeClr val="tx1"/>
                </a:solidFill>
              </a:rPr>
              <a:t>Colorectal cancer (CRC) is one of the leading causes of cancer-related mortality worldwide, with the epidermal growth factor receptor (EGFR) playing a crucial role in its progression. EGFR is a transmembrane receptor tyrosine kinase that, upon ligand binding, activates intracellular signaling pathways which regulate cell proliferation, survival, and migration. In CRC, overexpression of EGFR contributes to tumor growth. in than 60-80% of cases.</a:t>
            </a:r>
            <a:r>
              <a:rPr lang="en-US" sz="2800" baseline="30000">
                <a:solidFill>
                  <a:schemeClr val="tx1"/>
                </a:solidFill>
              </a:rPr>
              <a:t>1</a:t>
            </a:r>
            <a:r>
              <a:rPr lang="en-US" sz="2800">
                <a:solidFill>
                  <a:schemeClr val="tx1"/>
                </a:solidFill>
              </a:rPr>
              <a:t> Panitumumab, a fully human monoclonal antibody targeting EGFR, functions by binding to the extracellular domain of EGFR, preventing its activation and blocking downstream signaling cascades.</a:t>
            </a:r>
            <a:r>
              <a:rPr lang="en-US" sz="2800" baseline="30000">
                <a:solidFill>
                  <a:schemeClr val="tx1"/>
                </a:solidFill>
              </a:rPr>
              <a:t>2</a:t>
            </a:r>
            <a:r>
              <a:rPr lang="en-US" sz="2800">
                <a:solidFill>
                  <a:schemeClr val="tx1"/>
                </a:solidFill>
              </a:rPr>
              <a:t> This inhibition can reduce cell proliferation and enhance sensitivity to other therapeutic agents. This research focuses on optimizing antibody concentration for EGFR binding while also providing a quantitative and qualitative analysis through flow cytometry and fluorescent microscopy.</a:t>
            </a:r>
            <a:endParaRPr sz="2800">
              <a:solidFill>
                <a:schemeClr val="tx1"/>
              </a:solidFill>
            </a:endParaRPr>
          </a:p>
        </p:txBody>
      </p:sp>
      <p:sp>
        <p:nvSpPr>
          <p:cNvPr id="121" name="TextBox 14"/>
          <p:cNvSpPr txBox="1"/>
          <p:nvPr/>
        </p:nvSpPr>
        <p:spPr>
          <a:xfrm>
            <a:off x="37739934" y="23624158"/>
            <a:ext cx="6460068" cy="54630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098" tIns="38098" rIns="38098" bIns="38098">
            <a:spAutoFit/>
          </a:bodyPr>
          <a:lstStyle/>
          <a:p>
            <a:pPr>
              <a:defRPr sz="6000">
                <a:latin typeface="Wingdings"/>
                <a:ea typeface="Wingdings"/>
                <a:cs typeface="Wingdings"/>
                <a:sym typeface="Wingdings"/>
              </a:defRPr>
            </a:pPr>
            <a:r>
              <a:rPr sz="5000">
                <a:solidFill>
                  <a:schemeClr val="tx1"/>
                </a:solidFill>
              </a:rPr>
              <a:t> </a:t>
            </a:r>
            <a:r>
              <a:rPr sz="5000" b="1">
                <a:solidFill>
                  <a:schemeClr val="tx1"/>
                </a:solidFill>
                <a:latin typeface="Segoe UI Semilight"/>
                <a:ea typeface="Segoe UI Semilight"/>
                <a:cs typeface="Segoe UI Semilight"/>
                <a:sym typeface="Segoe UI Semilight"/>
              </a:rPr>
              <a:t>Update this section with any references you are using for the previous sections. Remove the ones you aren’t currently using</a:t>
            </a:r>
          </a:p>
        </p:txBody>
      </p:sp>
      <p:sp>
        <p:nvSpPr>
          <p:cNvPr id="7" name="TextBox 10">
            <a:extLst>
              <a:ext uri="{FF2B5EF4-FFF2-40B4-BE49-F238E27FC236}">
                <a16:creationId xmlns:a16="http://schemas.microsoft.com/office/drawing/2014/main" id="{2B46D864-D168-A07D-2DD6-ADDC45D68B41}"/>
              </a:ext>
            </a:extLst>
          </p:cNvPr>
          <p:cNvSpPr txBox="1"/>
          <p:nvPr/>
        </p:nvSpPr>
        <p:spPr>
          <a:xfrm>
            <a:off x="924578" y="16281414"/>
            <a:ext cx="8835498" cy="21291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098" tIns="38098" rIns="38098" bIns="38098">
            <a:spAutoFit/>
          </a:bodyPr>
          <a:lstStyle/>
          <a:p>
            <a:pPr>
              <a:defRPr sz="3200">
                <a:latin typeface="Times New Roman"/>
                <a:ea typeface="Times New Roman"/>
                <a:cs typeface="Times New Roman"/>
                <a:sym typeface="Times New Roman"/>
              </a:defRPr>
            </a:pPr>
            <a:endParaRPr lang="en-US" sz="2667">
              <a:solidFill>
                <a:schemeClr val="tx1"/>
              </a:solidFill>
            </a:endParaRPr>
          </a:p>
          <a:p>
            <a:pPr>
              <a:defRPr sz="3200">
                <a:latin typeface="Times New Roman"/>
                <a:ea typeface="Times New Roman"/>
                <a:cs typeface="Times New Roman"/>
                <a:sym typeface="Times New Roman"/>
              </a:defRPr>
            </a:pPr>
            <a:endParaRPr lang="en-US" sz="2667">
              <a:solidFill>
                <a:schemeClr val="tx1"/>
              </a:solidFill>
            </a:endParaRPr>
          </a:p>
          <a:p>
            <a:pPr>
              <a:defRPr sz="3200">
                <a:latin typeface="Times New Roman"/>
                <a:ea typeface="Times New Roman"/>
                <a:cs typeface="Times New Roman"/>
                <a:sym typeface="Times New Roman"/>
              </a:defRPr>
            </a:pPr>
            <a:endParaRPr lang="en-US" sz="2667">
              <a:solidFill>
                <a:schemeClr val="tx1"/>
              </a:solidFill>
            </a:endParaRPr>
          </a:p>
          <a:p>
            <a:pPr>
              <a:defRPr sz="3200">
                <a:latin typeface="Times New Roman"/>
                <a:ea typeface="Times New Roman"/>
                <a:cs typeface="Times New Roman"/>
                <a:sym typeface="Times New Roman"/>
              </a:defRPr>
            </a:pPr>
            <a:endParaRPr lang="en-US" sz="2667">
              <a:solidFill>
                <a:schemeClr val="tx1"/>
              </a:solidFill>
            </a:endParaRPr>
          </a:p>
          <a:p>
            <a:pPr>
              <a:defRPr sz="3200">
                <a:latin typeface="Times New Roman"/>
                <a:ea typeface="Times New Roman"/>
                <a:cs typeface="Times New Roman"/>
                <a:sym typeface="Times New Roman"/>
              </a:defRPr>
            </a:pPr>
            <a:r>
              <a:rPr lang="en-US" sz="2667">
                <a:solidFill>
                  <a:schemeClr val="tx1"/>
                </a:solidFill>
              </a:rPr>
              <a:t> </a:t>
            </a:r>
            <a:endParaRPr sz="2667">
              <a:solidFill>
                <a:schemeClr val="tx1"/>
              </a:solidFill>
            </a:endParaRPr>
          </a:p>
        </p:txBody>
      </p:sp>
      <p:sp>
        <p:nvSpPr>
          <p:cNvPr id="8" name="TextBox 10">
            <a:extLst>
              <a:ext uri="{FF2B5EF4-FFF2-40B4-BE49-F238E27FC236}">
                <a16:creationId xmlns:a16="http://schemas.microsoft.com/office/drawing/2014/main" id="{D5CB2443-0F41-BF67-D680-F657716A0B69}"/>
              </a:ext>
            </a:extLst>
          </p:cNvPr>
          <p:cNvSpPr txBox="1"/>
          <p:nvPr/>
        </p:nvSpPr>
        <p:spPr>
          <a:xfrm>
            <a:off x="-12806766" y="19601669"/>
            <a:ext cx="9141332" cy="104182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098" tIns="38098" rIns="38098" bIns="38098">
            <a:spAutoFit/>
          </a:bodyPr>
          <a:lstStyle/>
          <a:p>
            <a:pPr algn="just">
              <a:defRPr sz="3200">
                <a:latin typeface="Times New Roman"/>
                <a:ea typeface="Times New Roman"/>
                <a:cs typeface="Times New Roman"/>
                <a:sym typeface="Times New Roman"/>
              </a:defRPr>
            </a:pPr>
            <a:r>
              <a:rPr lang="en-US" sz="2800">
                <a:solidFill>
                  <a:schemeClr val="tx1"/>
                </a:solidFill>
              </a:rPr>
              <a:t>HCT116 cells were used in a trial experiment with EGFR Recombinant Rabbit Monoclonal Antibody Alexa Fluor</a:t>
            </a:r>
            <a:r>
              <a:rPr lang="en-US" sz="2800">
                <a:solidFill>
                  <a:schemeClr val="tx1"/>
                </a:solidFill>
                <a:latin typeface="Times New Roman" panose="02020603050405020304" pitchFamily="18" charset="0"/>
                <a:cs typeface="Times New Roman" panose="02020603050405020304" pitchFamily="18" charset="0"/>
              </a:rPr>
              <a:t>®</a:t>
            </a:r>
            <a:r>
              <a:rPr lang="en-US" sz="2800">
                <a:solidFill>
                  <a:schemeClr val="tx1"/>
                </a:solidFill>
              </a:rPr>
              <a:t> 555. Well plates consisting of 12 total experiments were conducted with 6 varying bovine serum albumin (BSA) concentration from 0-5% in phosphate buffered saline (PBS) while keeping antibody concentration constant. The other 6 vary antibody concentration from 1-5 </a:t>
            </a:r>
            <a:r>
              <a:rPr lang="el-GR" sz="2800">
                <a:solidFill>
                  <a:schemeClr val="tx1"/>
                </a:solidFill>
              </a:rPr>
              <a:t>μ</a:t>
            </a:r>
            <a:r>
              <a:rPr lang="en-US" sz="2800">
                <a:solidFill>
                  <a:schemeClr val="tx1"/>
                </a:solidFill>
              </a:rPr>
              <a:t>L while keeping BSA concentration constant. Cells were plated at 2 mL with 500,000 cells/mL and incubated for 24 hours in media consisting of McCoy’s 5A, fetal bovine serum, and penicillin-streptomycin. After incubation, media was aspirated, and the wells received the solution of BSA in their respective wells. Each well was given their associated antibody/BSA system and incubated for 1 hour in darkness. They were also stained with NucBlue Live ReadyProbes Reagent for nuclear staining and incubated for 15 minutes in darkness. Another experiment was conducted using </a:t>
            </a:r>
            <a:r>
              <a:rPr lang="en-US" sz="2800">
                <a:solidFill>
                  <a:schemeClr val="tx1"/>
                </a:solidFill>
                <a:latin typeface="Times New Roman" panose="02020603050405020304" pitchFamily="18" charset="0"/>
                <a:cs typeface="Times New Roman" panose="02020603050405020304" pitchFamily="18" charset="0"/>
              </a:rPr>
              <a:t>Alexa Fluor® 488 Conjugate.</a:t>
            </a:r>
            <a:r>
              <a:rPr lang="en-US" sz="2800" baseline="30000">
                <a:solidFill>
                  <a:schemeClr val="tx1"/>
                </a:solidFill>
              </a:rPr>
              <a:t>3</a:t>
            </a:r>
            <a:r>
              <a:rPr lang="en-US" sz="2800">
                <a:solidFill>
                  <a:schemeClr val="tx1"/>
                </a:solidFill>
                <a:latin typeface="Times New Roman" panose="02020603050405020304" pitchFamily="18" charset="0"/>
                <a:cs typeface="Times New Roman" panose="02020603050405020304" pitchFamily="18" charset="0"/>
              </a:rPr>
              <a:t> In this experiment, cells were plated at 2,000,000 cells/mL and were fixed with 4% paraformaldehyde in PBS and then permeabilized in 90% methanol with PBS. A total of 4 controls consisting of cells only, cells with NucBlue, cells with antibody, and cells with both NucBlue and antibody were plated. </a:t>
            </a:r>
            <a:r>
              <a:rPr lang="en-US" sz="2800">
                <a:solidFill>
                  <a:schemeClr val="tx1"/>
                </a:solidFill>
              </a:rPr>
              <a:t>Cell absorbances were quantified using an Attune </a:t>
            </a:r>
            <a:r>
              <a:rPr lang="en-US" sz="2800" err="1">
                <a:solidFill>
                  <a:schemeClr val="tx1"/>
                </a:solidFill>
              </a:rPr>
              <a:t>NxT</a:t>
            </a:r>
            <a:r>
              <a:rPr lang="en-US" sz="2800">
                <a:solidFill>
                  <a:schemeClr val="tx1"/>
                </a:solidFill>
              </a:rPr>
              <a:t> Acoustic Focusing Cytometer and visualized using a confocal fluorescent microscope. </a:t>
            </a:r>
          </a:p>
        </p:txBody>
      </p:sp>
      <p:pic>
        <p:nvPicPr>
          <p:cNvPr id="10" name="Picture 9" descr="A plastic containers with holes&#10;&#10;Description automatically generated with medium confidence">
            <a:extLst>
              <a:ext uri="{FF2B5EF4-FFF2-40B4-BE49-F238E27FC236}">
                <a16:creationId xmlns:a16="http://schemas.microsoft.com/office/drawing/2014/main" id="{4ECBD4EB-E7A0-685C-477A-F4D983BA7521}"/>
              </a:ext>
            </a:extLst>
          </p:cNvPr>
          <p:cNvPicPr>
            <a:picLocks noChangeAspect="1"/>
          </p:cNvPicPr>
          <p:nvPr/>
        </p:nvPicPr>
        <p:blipFill rotWithShape="1">
          <a:blip r:embed="rId6">
            <a:extLst>
              <a:ext uri="{28A0092B-C50C-407E-A947-70E740481C1C}">
                <a14:useLocalDpi xmlns:a14="http://schemas.microsoft.com/office/drawing/2010/main" val="0"/>
              </a:ext>
            </a:extLst>
          </a:blip>
          <a:srcRect l="26794" r="47774"/>
          <a:stretch/>
        </p:blipFill>
        <p:spPr>
          <a:xfrm rot="5400000">
            <a:off x="-6763593" y="7373912"/>
            <a:ext cx="3064511" cy="9037342"/>
          </a:xfrm>
          <a:prstGeom prst="rect">
            <a:avLst/>
          </a:prstGeom>
        </p:spPr>
      </p:pic>
      <p:sp>
        <p:nvSpPr>
          <p:cNvPr id="6" name="TextBox 10">
            <a:extLst>
              <a:ext uri="{FF2B5EF4-FFF2-40B4-BE49-F238E27FC236}">
                <a16:creationId xmlns:a16="http://schemas.microsoft.com/office/drawing/2014/main" id="{11BCAE55-D1E4-0241-CFBC-C254C7E75556}"/>
              </a:ext>
            </a:extLst>
          </p:cNvPr>
          <p:cNvSpPr txBox="1"/>
          <p:nvPr/>
        </p:nvSpPr>
        <p:spPr>
          <a:xfrm>
            <a:off x="26878911" y="6403432"/>
            <a:ext cx="9127980" cy="22313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098" tIns="38098" rIns="38098" bIns="38098">
            <a:spAutoFit/>
          </a:bodyPr>
          <a:lstStyle/>
          <a:p>
            <a:pPr marL="457200" indent="-457200" algn="just">
              <a:buFont typeface="Arial" panose="020B0604020202020204" pitchFamily="34" charset="0"/>
              <a:buChar char="•"/>
              <a:defRPr sz="3200">
                <a:latin typeface="Times New Roman"/>
                <a:ea typeface="Times New Roman"/>
                <a:cs typeface="Times New Roman"/>
                <a:sym typeface="Times New Roman"/>
              </a:defRPr>
            </a:pPr>
            <a:r>
              <a:rPr lang="en-US" sz="2800">
                <a:solidFill>
                  <a:schemeClr val="tx1"/>
                </a:solidFill>
              </a:rPr>
              <a:t>Implementing a procedure with the panitumumab antibody and Goat anti-Human IgG Fc Recombinant Secondary Antibody (Alexa Fluor™ 488) for tagging to visualize and quantify results.</a:t>
            </a:r>
          </a:p>
          <a:p>
            <a:pPr marL="457200" indent="-457200" algn="just">
              <a:buFont typeface="Arial" panose="020B0604020202020204" pitchFamily="34" charset="0"/>
              <a:buChar char="•"/>
              <a:defRPr sz="3200">
                <a:latin typeface="Times New Roman"/>
                <a:ea typeface="Times New Roman"/>
                <a:cs typeface="Times New Roman"/>
                <a:sym typeface="Times New Roman"/>
              </a:defRPr>
            </a:pPr>
            <a:r>
              <a:rPr lang="en-US" sz="2800">
                <a:solidFill>
                  <a:schemeClr val="tx1"/>
                </a:solidFill>
              </a:rPr>
              <a:t>Optimization of the concentration of the antibody used.</a:t>
            </a:r>
          </a:p>
        </p:txBody>
      </p:sp>
      <p:sp>
        <p:nvSpPr>
          <p:cNvPr id="5" name="AutoShape 2">
            <a:extLst>
              <a:ext uri="{FF2B5EF4-FFF2-40B4-BE49-F238E27FC236}">
                <a16:creationId xmlns:a16="http://schemas.microsoft.com/office/drawing/2014/main" id="{F957375E-9568-7F25-05D0-06FB237C4E05}"/>
              </a:ext>
            </a:extLst>
          </p:cNvPr>
          <p:cNvSpPr>
            <a:spLocks noChangeAspect="1" noChangeArrowheads="1"/>
          </p:cNvSpPr>
          <p:nvPr/>
        </p:nvSpPr>
        <p:spPr bwMode="auto">
          <a:xfrm>
            <a:off x="18161000" y="14503400"/>
            <a:ext cx="254000" cy="254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n-US" sz="1286">
              <a:solidFill>
                <a:schemeClr val="tx1"/>
              </a:solidFill>
            </a:endParaRPr>
          </a:p>
        </p:txBody>
      </p:sp>
      <p:grpSp>
        <p:nvGrpSpPr>
          <p:cNvPr id="27" name="Group 26">
            <a:extLst>
              <a:ext uri="{FF2B5EF4-FFF2-40B4-BE49-F238E27FC236}">
                <a16:creationId xmlns:a16="http://schemas.microsoft.com/office/drawing/2014/main" id="{5935BF90-7691-9056-BC33-0D1F8677E0BC}"/>
              </a:ext>
            </a:extLst>
          </p:cNvPr>
          <p:cNvGrpSpPr/>
          <p:nvPr/>
        </p:nvGrpSpPr>
        <p:grpSpPr>
          <a:xfrm>
            <a:off x="10765725" y="19193295"/>
            <a:ext cx="9544196" cy="8771388"/>
            <a:chOff x="13146485" y="21482357"/>
            <a:chExt cx="11453035" cy="10525666"/>
          </a:xfrm>
        </p:grpSpPr>
        <p:grpSp>
          <p:nvGrpSpPr>
            <p:cNvPr id="22" name="Group 21">
              <a:extLst>
                <a:ext uri="{FF2B5EF4-FFF2-40B4-BE49-F238E27FC236}">
                  <a16:creationId xmlns:a16="http://schemas.microsoft.com/office/drawing/2014/main" id="{1F1D3476-F86E-BE55-4358-D3CD821ACC81}"/>
                </a:ext>
              </a:extLst>
            </p:cNvPr>
            <p:cNvGrpSpPr/>
            <p:nvPr/>
          </p:nvGrpSpPr>
          <p:grpSpPr>
            <a:xfrm>
              <a:off x="13146485" y="21679257"/>
              <a:ext cx="11447716" cy="10328766"/>
              <a:chOff x="13146485" y="21679257"/>
              <a:chExt cx="11447716" cy="10328766"/>
            </a:xfrm>
          </p:grpSpPr>
          <p:pic>
            <p:nvPicPr>
              <p:cNvPr id="13" name="Picture 12">
                <a:extLst>
                  <a:ext uri="{FF2B5EF4-FFF2-40B4-BE49-F238E27FC236}">
                    <a16:creationId xmlns:a16="http://schemas.microsoft.com/office/drawing/2014/main" id="{1D302AA0-9AD6-615C-8686-644C89AB8009}"/>
                  </a:ext>
                </a:extLst>
              </p:cNvPr>
              <p:cNvPicPr>
                <a:picLocks/>
              </p:cNvPicPr>
              <p:nvPr/>
            </p:nvPicPr>
            <p:blipFill>
              <a:blip r:embed="rId7"/>
              <a:srcRect r="50130" b="51728"/>
              <a:stretch/>
            </p:blipFill>
            <p:spPr>
              <a:xfrm>
                <a:off x="13146485" y="21679257"/>
                <a:ext cx="5669280" cy="5120136"/>
              </a:xfrm>
              <a:prstGeom prst="rect">
                <a:avLst/>
              </a:prstGeom>
            </p:spPr>
          </p:pic>
          <p:pic>
            <p:nvPicPr>
              <p:cNvPr id="16" name="Picture 15">
                <a:extLst>
                  <a:ext uri="{FF2B5EF4-FFF2-40B4-BE49-F238E27FC236}">
                    <a16:creationId xmlns:a16="http://schemas.microsoft.com/office/drawing/2014/main" id="{02432B72-7F69-76ED-17BA-F96232A76FC5}"/>
                  </a:ext>
                </a:extLst>
              </p:cNvPr>
              <p:cNvPicPr>
                <a:picLocks/>
              </p:cNvPicPr>
              <p:nvPr/>
            </p:nvPicPr>
            <p:blipFill>
              <a:blip r:embed="rId8"/>
              <a:srcRect r="50000" b="51980"/>
              <a:stretch/>
            </p:blipFill>
            <p:spPr>
              <a:xfrm>
                <a:off x="13147326" y="26887383"/>
                <a:ext cx="5668439" cy="5120640"/>
              </a:xfrm>
              <a:prstGeom prst="rect">
                <a:avLst/>
              </a:prstGeom>
            </p:spPr>
          </p:pic>
          <p:pic>
            <p:nvPicPr>
              <p:cNvPr id="18" name="Picture 17">
                <a:extLst>
                  <a:ext uri="{FF2B5EF4-FFF2-40B4-BE49-F238E27FC236}">
                    <a16:creationId xmlns:a16="http://schemas.microsoft.com/office/drawing/2014/main" id="{AFB0D53A-A1C6-8783-C7A5-385156BE0060}"/>
                  </a:ext>
                </a:extLst>
              </p:cNvPr>
              <p:cNvPicPr>
                <a:picLocks/>
              </p:cNvPicPr>
              <p:nvPr/>
            </p:nvPicPr>
            <p:blipFill>
              <a:blip r:embed="rId9"/>
              <a:srcRect r="50000" b="51980"/>
              <a:stretch/>
            </p:blipFill>
            <p:spPr>
              <a:xfrm>
                <a:off x="18924921" y="26887383"/>
                <a:ext cx="5668439" cy="5120640"/>
              </a:xfrm>
              <a:prstGeom prst="rect">
                <a:avLst/>
              </a:prstGeom>
            </p:spPr>
          </p:pic>
          <p:pic>
            <p:nvPicPr>
              <p:cNvPr id="20" name="Picture 19">
                <a:extLst>
                  <a:ext uri="{FF2B5EF4-FFF2-40B4-BE49-F238E27FC236}">
                    <a16:creationId xmlns:a16="http://schemas.microsoft.com/office/drawing/2014/main" id="{C9300B6A-3CF4-3475-0D91-0F2223F8FD26}"/>
                  </a:ext>
                </a:extLst>
              </p:cNvPr>
              <p:cNvPicPr>
                <a:picLocks/>
              </p:cNvPicPr>
              <p:nvPr/>
            </p:nvPicPr>
            <p:blipFill>
              <a:blip r:embed="rId10"/>
              <a:srcRect r="50000" b="51980"/>
              <a:stretch/>
            </p:blipFill>
            <p:spPr>
              <a:xfrm>
                <a:off x="18924921" y="21679257"/>
                <a:ext cx="5669280" cy="5120640"/>
              </a:xfrm>
              <a:prstGeom prst="rect">
                <a:avLst/>
              </a:prstGeom>
            </p:spPr>
          </p:pic>
        </p:grpSp>
        <p:sp>
          <p:nvSpPr>
            <p:cNvPr id="23" name="TextBox 22">
              <a:extLst>
                <a:ext uri="{FF2B5EF4-FFF2-40B4-BE49-F238E27FC236}">
                  <a16:creationId xmlns:a16="http://schemas.microsoft.com/office/drawing/2014/main" id="{F260873B-D009-E87A-A6DB-6456874CB7CC}"/>
                </a:ext>
              </a:extLst>
            </p:cNvPr>
            <p:cNvSpPr txBox="1"/>
            <p:nvPr/>
          </p:nvSpPr>
          <p:spPr>
            <a:xfrm>
              <a:off x="18251231" y="21482357"/>
              <a:ext cx="564534" cy="1015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8" tIns="38098" rIns="38098" bIns="38098" numCol="1" spcCol="38100" rtlCol="0" anchor="t">
              <a:spAutoFit/>
            </a:bodyPr>
            <a:lstStyle/>
            <a:p>
              <a:pPr defTabSz="380985"/>
              <a:r>
                <a:rPr lang="en-US" sz="5000" dirty="0">
                  <a:solidFill>
                    <a:schemeClr val="bg1"/>
                  </a:solidFill>
                </a:rPr>
                <a:t>A</a:t>
              </a:r>
            </a:p>
          </p:txBody>
        </p:sp>
        <p:sp>
          <p:nvSpPr>
            <p:cNvPr id="24" name="TextBox 23">
              <a:extLst>
                <a:ext uri="{FF2B5EF4-FFF2-40B4-BE49-F238E27FC236}">
                  <a16:creationId xmlns:a16="http://schemas.microsoft.com/office/drawing/2014/main" id="{DF7C777C-68AC-14EE-45AC-701BA3D7236C}"/>
                </a:ext>
              </a:extLst>
            </p:cNvPr>
            <p:cNvSpPr txBox="1"/>
            <p:nvPr/>
          </p:nvSpPr>
          <p:spPr>
            <a:xfrm>
              <a:off x="24034986" y="21482357"/>
              <a:ext cx="564534" cy="1015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8" tIns="38098" rIns="38098" bIns="38098" numCol="1" spcCol="38100" rtlCol="0" anchor="t">
              <a:spAutoFit/>
            </a:bodyPr>
            <a:lstStyle/>
            <a:p>
              <a:pPr defTabSz="380985"/>
              <a:r>
                <a:rPr lang="en-US" sz="5000" dirty="0">
                  <a:solidFill>
                    <a:schemeClr val="bg1"/>
                  </a:solidFill>
                </a:rPr>
                <a:t>B</a:t>
              </a:r>
            </a:p>
          </p:txBody>
        </p:sp>
        <p:sp>
          <p:nvSpPr>
            <p:cNvPr id="25" name="TextBox 24">
              <a:extLst>
                <a:ext uri="{FF2B5EF4-FFF2-40B4-BE49-F238E27FC236}">
                  <a16:creationId xmlns:a16="http://schemas.microsoft.com/office/drawing/2014/main" id="{7A761B80-1A2A-DCF5-6971-4E81EE718614}"/>
                </a:ext>
              </a:extLst>
            </p:cNvPr>
            <p:cNvSpPr txBox="1"/>
            <p:nvPr/>
          </p:nvSpPr>
          <p:spPr>
            <a:xfrm>
              <a:off x="18251231" y="26678102"/>
              <a:ext cx="564534" cy="1015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8" tIns="38098" rIns="38098" bIns="38098" numCol="1" spcCol="38100" rtlCol="0" anchor="t">
              <a:spAutoFit/>
            </a:bodyPr>
            <a:lstStyle/>
            <a:p>
              <a:pPr defTabSz="380985"/>
              <a:r>
                <a:rPr lang="en-US" sz="5000" dirty="0">
                  <a:solidFill>
                    <a:schemeClr val="bg1"/>
                  </a:solidFill>
                </a:rPr>
                <a:t>C</a:t>
              </a:r>
            </a:p>
          </p:txBody>
        </p:sp>
        <p:sp>
          <p:nvSpPr>
            <p:cNvPr id="26" name="TextBox 25">
              <a:extLst>
                <a:ext uri="{FF2B5EF4-FFF2-40B4-BE49-F238E27FC236}">
                  <a16:creationId xmlns:a16="http://schemas.microsoft.com/office/drawing/2014/main" id="{185A5E22-F9DA-B29A-BC29-BDC6189CCA52}"/>
                </a:ext>
              </a:extLst>
            </p:cNvPr>
            <p:cNvSpPr txBox="1"/>
            <p:nvPr/>
          </p:nvSpPr>
          <p:spPr>
            <a:xfrm>
              <a:off x="24023926" y="26678102"/>
              <a:ext cx="564534" cy="10156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8" tIns="38098" rIns="38098" bIns="38098" numCol="1" spcCol="38100" rtlCol="0" anchor="t">
              <a:spAutoFit/>
            </a:bodyPr>
            <a:lstStyle/>
            <a:p>
              <a:pPr defTabSz="380985"/>
              <a:r>
                <a:rPr lang="en-US" sz="5000" dirty="0">
                  <a:solidFill>
                    <a:schemeClr val="bg1"/>
                  </a:solidFill>
                </a:rPr>
                <a:t>D</a:t>
              </a:r>
            </a:p>
          </p:txBody>
        </p:sp>
      </p:grpSp>
      <p:sp>
        <p:nvSpPr>
          <p:cNvPr id="28" name="Acknowledgements…">
            <a:extLst>
              <a:ext uri="{FF2B5EF4-FFF2-40B4-BE49-F238E27FC236}">
                <a16:creationId xmlns:a16="http://schemas.microsoft.com/office/drawing/2014/main" id="{E8A13DF7-7BE4-F82B-81D8-D907FFCB53A9}"/>
              </a:ext>
            </a:extLst>
          </p:cNvPr>
          <p:cNvSpPr txBox="1"/>
          <p:nvPr/>
        </p:nvSpPr>
        <p:spPr>
          <a:xfrm>
            <a:off x="20873130" y="19360595"/>
            <a:ext cx="4839902" cy="69711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098" tIns="38098" rIns="38098" bIns="38098" numCol="1" anchor="t">
            <a:spAutoFit/>
          </a:bodyPr>
          <a:lstStyle/>
          <a:p>
            <a:pPr>
              <a:defRPr sz="3700">
                <a:latin typeface="Segoe UI Semilight"/>
                <a:ea typeface="Segoe UI Semilight"/>
                <a:cs typeface="Segoe UI Semilight"/>
                <a:sym typeface="Segoe UI Semilight"/>
              </a:defRPr>
            </a:pPr>
            <a:r>
              <a:rPr lang="en-US" sz="2800" b="1">
                <a:solidFill>
                  <a:schemeClr val="tx1"/>
                </a:solidFill>
                <a:latin typeface="Times New Roman" panose="02020603050405020304" pitchFamily="18" charset="0"/>
                <a:cs typeface="Times New Roman" panose="02020603050405020304" pitchFamily="18" charset="0"/>
              </a:rPr>
              <a:t>Figure 4:</a:t>
            </a:r>
            <a:r>
              <a:rPr lang="en-US" sz="2800">
                <a:solidFill>
                  <a:schemeClr val="tx1"/>
                </a:solidFill>
                <a:latin typeface="Times New Roman" panose="02020603050405020304" pitchFamily="18" charset="0"/>
                <a:cs typeface="Times New Roman" panose="02020603050405020304" pitchFamily="18" charset="0"/>
              </a:rPr>
              <a:t> Microscopy results of HCT116 cells with different magnifications. Cells were plated at 250,000 cells/mL and fixed with 4% paraformaldehyde in PBS. The antibody used is EGF Receptor XP® Rabbit </a:t>
            </a:r>
            <a:r>
              <a:rPr lang="en-US" sz="2800" err="1">
                <a:solidFill>
                  <a:schemeClr val="tx1"/>
                </a:solidFill>
                <a:latin typeface="Times New Roman" panose="02020603050405020304" pitchFamily="18" charset="0"/>
                <a:cs typeface="Times New Roman" panose="02020603050405020304" pitchFamily="18" charset="0"/>
              </a:rPr>
              <a:t>mAb</a:t>
            </a:r>
            <a:r>
              <a:rPr lang="en-US" sz="2800">
                <a:solidFill>
                  <a:schemeClr val="tx1"/>
                </a:solidFill>
                <a:latin typeface="Times New Roman" panose="02020603050405020304" pitchFamily="18" charset="0"/>
                <a:cs typeface="Times New Roman" panose="02020603050405020304" pitchFamily="18" charset="0"/>
              </a:rPr>
              <a:t> (Alexa Fluor® 488 Conjugate). A 1:100 dilution for the antibody to PBS was utilized.</a:t>
            </a:r>
          </a:p>
          <a:p>
            <a:pPr>
              <a:defRPr sz="3700">
                <a:latin typeface="Segoe UI Semilight"/>
                <a:ea typeface="Segoe UI Semilight"/>
                <a:cs typeface="Segoe UI Semilight"/>
                <a:sym typeface="Segoe UI Semilight"/>
              </a:defRPr>
            </a:pPr>
            <a:r>
              <a:rPr lang="en-US" sz="2800">
                <a:solidFill>
                  <a:schemeClr val="tx1"/>
                </a:solidFill>
                <a:latin typeface="Times New Roman" panose="02020603050405020304" pitchFamily="18" charset="0"/>
                <a:cs typeface="Times New Roman" panose="02020603050405020304" pitchFamily="18" charset="0"/>
              </a:rPr>
              <a:t>(A): 20x with Alexa Fluor® 488 and NucBlue. </a:t>
            </a:r>
          </a:p>
          <a:p>
            <a:pPr>
              <a:defRPr sz="3700">
                <a:latin typeface="Segoe UI Semilight"/>
                <a:ea typeface="Segoe UI Semilight"/>
                <a:cs typeface="Segoe UI Semilight"/>
                <a:sym typeface="Segoe UI Semilight"/>
              </a:defRPr>
            </a:pPr>
            <a:r>
              <a:rPr lang="en-US" sz="2800">
                <a:solidFill>
                  <a:schemeClr val="tx1"/>
                </a:solidFill>
                <a:latin typeface="Times New Roman" panose="02020603050405020304" pitchFamily="18" charset="0"/>
                <a:cs typeface="Times New Roman" panose="02020603050405020304" pitchFamily="18" charset="0"/>
              </a:rPr>
              <a:t>(B) 20x with NucBlue. </a:t>
            </a:r>
          </a:p>
          <a:p>
            <a:pPr>
              <a:defRPr sz="3700">
                <a:latin typeface="Segoe UI Semilight"/>
                <a:ea typeface="Segoe UI Semilight"/>
                <a:cs typeface="Segoe UI Semilight"/>
                <a:sym typeface="Segoe UI Semilight"/>
              </a:defRPr>
            </a:pPr>
            <a:r>
              <a:rPr lang="en-US" sz="2800">
                <a:solidFill>
                  <a:schemeClr val="tx1"/>
                </a:solidFill>
                <a:latin typeface="Times New Roman" panose="02020603050405020304" pitchFamily="18" charset="0"/>
                <a:cs typeface="Times New Roman" panose="02020603050405020304" pitchFamily="18" charset="0"/>
              </a:rPr>
              <a:t>(C) 60x with Alexa Fluor® 488 and NucBlue. </a:t>
            </a:r>
          </a:p>
          <a:p>
            <a:pPr>
              <a:defRPr sz="3700">
                <a:latin typeface="Segoe UI Semilight"/>
                <a:ea typeface="Segoe UI Semilight"/>
                <a:cs typeface="Segoe UI Semilight"/>
                <a:sym typeface="Segoe UI Semilight"/>
              </a:defRPr>
            </a:pPr>
            <a:r>
              <a:rPr lang="en-US" sz="2800">
                <a:solidFill>
                  <a:schemeClr val="tx1"/>
                </a:solidFill>
                <a:latin typeface="Times New Roman" panose="02020603050405020304" pitchFamily="18" charset="0"/>
                <a:cs typeface="Times New Roman" panose="02020603050405020304" pitchFamily="18" charset="0"/>
              </a:rPr>
              <a:t>(D) 60x with NucBlue.</a:t>
            </a:r>
          </a:p>
        </p:txBody>
      </p:sp>
      <p:sp>
        <p:nvSpPr>
          <p:cNvPr id="14" name="TextBox 5">
            <a:extLst>
              <a:ext uri="{FF2B5EF4-FFF2-40B4-BE49-F238E27FC236}">
                <a16:creationId xmlns:a16="http://schemas.microsoft.com/office/drawing/2014/main" id="{1A399E8B-17EF-10A5-4B86-7D2276B75B09}"/>
              </a:ext>
            </a:extLst>
          </p:cNvPr>
          <p:cNvSpPr txBox="1"/>
          <p:nvPr/>
        </p:nvSpPr>
        <p:spPr>
          <a:xfrm>
            <a:off x="26662590" y="18821786"/>
            <a:ext cx="9499580" cy="11849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098" tIns="38098" rIns="38098" bIns="38098">
            <a:spAutoFit/>
          </a:bodyPr>
          <a:lstStyle>
            <a:lvl1pPr algn="ctr">
              <a:defRPr sz="8000" b="1">
                <a:latin typeface="Segoe UI Semilight"/>
                <a:ea typeface="Segoe UI Semilight"/>
                <a:cs typeface="Segoe UI Semilight"/>
                <a:sym typeface="Segoe UI Semilight"/>
              </a:defRPr>
            </a:lvl1pPr>
          </a:lstStyle>
          <a:p>
            <a:r>
              <a:rPr lang="en-US" sz="7200">
                <a:solidFill>
                  <a:schemeClr val="tx1"/>
                </a:solidFill>
              </a:rPr>
              <a:t>Acknowledgements</a:t>
            </a:r>
            <a:endParaRPr sz="7200">
              <a:solidFill>
                <a:schemeClr val="tx1"/>
              </a:solidFill>
            </a:endParaRPr>
          </a:p>
        </p:txBody>
      </p:sp>
      <p:sp>
        <p:nvSpPr>
          <p:cNvPr id="15" name="TextBox 5">
            <a:extLst>
              <a:ext uri="{FF2B5EF4-FFF2-40B4-BE49-F238E27FC236}">
                <a16:creationId xmlns:a16="http://schemas.microsoft.com/office/drawing/2014/main" id="{9B795281-24B2-E298-66D7-0F1DA6006F1C}"/>
              </a:ext>
            </a:extLst>
          </p:cNvPr>
          <p:cNvSpPr txBox="1"/>
          <p:nvPr/>
        </p:nvSpPr>
        <p:spPr>
          <a:xfrm>
            <a:off x="26662590" y="23428646"/>
            <a:ext cx="9499580" cy="11849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098" tIns="38098" rIns="38098" bIns="38098">
            <a:spAutoFit/>
          </a:bodyPr>
          <a:lstStyle>
            <a:lvl1pPr algn="ctr">
              <a:defRPr sz="8000" b="1">
                <a:latin typeface="Segoe UI Semilight"/>
                <a:ea typeface="Segoe UI Semilight"/>
                <a:cs typeface="Segoe UI Semilight"/>
                <a:sym typeface="Segoe UI Semilight"/>
              </a:defRPr>
            </a:lvl1pPr>
          </a:lstStyle>
          <a:p>
            <a:r>
              <a:rPr lang="en-US" sz="7200">
                <a:solidFill>
                  <a:schemeClr val="tx1"/>
                </a:solidFill>
              </a:rPr>
              <a:t>References</a:t>
            </a:r>
            <a:endParaRPr sz="7200">
              <a:solidFill>
                <a:schemeClr val="tx1"/>
              </a:solidFill>
            </a:endParaRPr>
          </a:p>
        </p:txBody>
      </p:sp>
      <p:pic>
        <p:nvPicPr>
          <p:cNvPr id="1026" name="Picture 2" descr="Panitumumab (Vectibix) | American Journal of Neuroradiology">
            <a:extLst>
              <a:ext uri="{FF2B5EF4-FFF2-40B4-BE49-F238E27FC236}">
                <a16:creationId xmlns:a16="http://schemas.microsoft.com/office/drawing/2014/main" id="{42CA286D-8FFC-4900-DA72-B03788B666B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203221" y="9007704"/>
            <a:ext cx="6479359" cy="69929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5,400+ Antibody Structure Stock Illustrations, Royalty-Free Vector Graphics  &amp; Clip Art - iStock | Monoclonal antibody, Antibody testing">
            <a:extLst>
              <a:ext uri="{FF2B5EF4-FFF2-40B4-BE49-F238E27FC236}">
                <a16:creationId xmlns:a16="http://schemas.microsoft.com/office/drawing/2014/main" id="{03F1F18D-7462-3819-6EC5-C6EFD2B44264}"/>
              </a:ext>
            </a:extLst>
          </p:cNvPr>
          <p:cNvPicPr>
            <a:picLocks noChangeAspect="1" noChangeArrowheads="1"/>
          </p:cNvPicPr>
          <p:nvPr/>
        </p:nvPicPr>
        <p:blipFill rotWithShape="1">
          <a:blip r:embed="rId12">
            <a:alphaModFix/>
            <a:biLevel thresh="75000"/>
            <a:extLst>
              <a:ext uri="{BEBA8EAE-BF5A-486C-A8C5-ECC9F3942E4B}">
                <a14:imgProps xmlns:a14="http://schemas.microsoft.com/office/drawing/2010/main">
                  <a14:imgLayer r:embed="rId13">
                    <a14:imgEffect>
                      <a14:colorTemperature colorTemp="5049"/>
                    </a14:imgEffect>
                    <a14:imgEffect>
                      <a14:saturation sat="0"/>
                    </a14:imgEffect>
                    <a14:imgEffect>
                      <a14:brightnessContrast bright="-13000" contrast="16000"/>
                    </a14:imgEffect>
                  </a14:imgLayer>
                </a14:imgProps>
              </a:ext>
              <a:ext uri="{28A0092B-C50C-407E-A947-70E740481C1C}">
                <a14:useLocalDpi xmlns:a14="http://schemas.microsoft.com/office/drawing/2010/main" val="0"/>
              </a:ext>
            </a:extLst>
          </a:blip>
          <a:srcRect l="19543" t="21619" r="19141" b="21924"/>
          <a:stretch/>
        </p:blipFill>
        <p:spPr bwMode="auto">
          <a:xfrm>
            <a:off x="38587109" y="13659875"/>
            <a:ext cx="4765718" cy="438810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ntibody transparent background PNG cliparts free download | HiClipart">
            <a:extLst>
              <a:ext uri="{FF2B5EF4-FFF2-40B4-BE49-F238E27FC236}">
                <a16:creationId xmlns:a16="http://schemas.microsoft.com/office/drawing/2014/main" id="{B46BCA9D-B9E6-81AB-2CAD-FA697E1242B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8587109" y="5735054"/>
            <a:ext cx="6769100" cy="67691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screenshot of a graph&#10;&#10;Description automatically generated">
            <a:extLst>
              <a:ext uri="{FF2B5EF4-FFF2-40B4-BE49-F238E27FC236}">
                <a16:creationId xmlns:a16="http://schemas.microsoft.com/office/drawing/2014/main" id="{3C93D861-A8A9-E9EF-4CB6-A446F346CA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274663" y="-944349"/>
            <a:ext cx="9952053" cy="9952053"/>
          </a:xfrm>
          <a:prstGeom prst="rect">
            <a:avLst/>
          </a:prstGeom>
        </p:spPr>
      </p:pic>
      <p:pic>
        <p:nvPicPr>
          <p:cNvPr id="29" name="Picture 28" descr="A screenshot of a graph&#10;&#10;Description automatically generated">
            <a:extLst>
              <a:ext uri="{FF2B5EF4-FFF2-40B4-BE49-F238E27FC236}">
                <a16:creationId xmlns:a16="http://schemas.microsoft.com/office/drawing/2014/main" id="{E19BE209-1E43-3946-4C48-313CA0B9A8E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3193802" y="-944349"/>
            <a:ext cx="9645587" cy="9645587"/>
          </a:xfrm>
          <a:prstGeom prst="rect">
            <a:avLst/>
          </a:prstGeom>
        </p:spPr>
      </p:pic>
      <p:pic>
        <p:nvPicPr>
          <p:cNvPr id="31" name="Picture 30" descr="A collage of graphs&#10;&#10;Description automatically generated">
            <a:extLst>
              <a:ext uri="{FF2B5EF4-FFF2-40B4-BE49-F238E27FC236}">
                <a16:creationId xmlns:a16="http://schemas.microsoft.com/office/drawing/2014/main" id="{0706B469-A1DE-7A21-65FE-AEEA3108294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9512206" y="9608949"/>
            <a:ext cx="9506391" cy="9482625"/>
          </a:xfrm>
          <a:prstGeom prst="rect">
            <a:avLst/>
          </a:prstGeom>
        </p:spPr>
      </p:pic>
      <p:pic>
        <p:nvPicPr>
          <p:cNvPr id="33" name="Picture 32" descr="A collage of graphs&#10;&#10;Description automatically generated">
            <a:extLst>
              <a:ext uri="{FF2B5EF4-FFF2-40B4-BE49-F238E27FC236}">
                <a16:creationId xmlns:a16="http://schemas.microsoft.com/office/drawing/2014/main" id="{E07163C1-FCBD-60A5-ABD8-E7EB985AE92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3193802" y="19847181"/>
            <a:ext cx="9067234" cy="9044566"/>
          </a:xfrm>
          <a:prstGeom prst="rect">
            <a:avLst/>
          </a:prstGeom>
        </p:spPr>
      </p:pic>
      <p:sp>
        <p:nvSpPr>
          <p:cNvPr id="49" name="Acknowledgements…">
            <a:extLst>
              <a:ext uri="{FF2B5EF4-FFF2-40B4-BE49-F238E27FC236}">
                <a16:creationId xmlns:a16="http://schemas.microsoft.com/office/drawing/2014/main" id="{F28EA8BF-2902-C1EF-1047-8ABD2B5E075D}"/>
              </a:ext>
            </a:extLst>
          </p:cNvPr>
          <p:cNvSpPr txBox="1"/>
          <p:nvPr/>
        </p:nvSpPr>
        <p:spPr>
          <a:xfrm>
            <a:off x="10706727" y="6677607"/>
            <a:ext cx="5353873" cy="48166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098" tIns="38098" rIns="38098" bIns="38098" numCol="1" anchor="t">
            <a:spAutoFit/>
          </a:bodyPr>
          <a:lstStyle/>
          <a:p>
            <a:pPr>
              <a:defRPr sz="3700">
                <a:latin typeface="Segoe UI Semilight"/>
                <a:ea typeface="Segoe UI Semilight"/>
                <a:cs typeface="Segoe UI Semilight"/>
                <a:sym typeface="Segoe UI Semilight"/>
              </a:defRPr>
            </a:pPr>
            <a:r>
              <a:rPr lang="en-US" sz="2800" b="1">
                <a:solidFill>
                  <a:schemeClr val="tx1"/>
                </a:solidFill>
                <a:latin typeface="Times New Roman" panose="02020603050405020304" pitchFamily="18" charset="0"/>
                <a:cs typeface="Times New Roman" panose="02020603050405020304" pitchFamily="18" charset="0"/>
              </a:rPr>
              <a:t>Figure 2:</a:t>
            </a:r>
            <a:r>
              <a:rPr lang="en-US" sz="2800">
                <a:solidFill>
                  <a:schemeClr val="tx1"/>
                </a:solidFill>
                <a:latin typeface="Times New Roman" panose="02020603050405020304" pitchFamily="18" charset="0"/>
                <a:cs typeface="Times New Roman" panose="02020603050405020304" pitchFamily="18" charset="0"/>
              </a:rPr>
              <a:t> Flow cytometer results of HCT116 cells with antibody EGF Receptor XP® Rabbit </a:t>
            </a:r>
            <a:r>
              <a:rPr lang="en-US" sz="2800" err="1">
                <a:solidFill>
                  <a:schemeClr val="tx1"/>
                </a:solidFill>
                <a:latin typeface="Times New Roman" panose="02020603050405020304" pitchFamily="18" charset="0"/>
                <a:cs typeface="Times New Roman" panose="02020603050405020304" pitchFamily="18" charset="0"/>
              </a:rPr>
              <a:t>mAb</a:t>
            </a:r>
            <a:r>
              <a:rPr lang="en-US" sz="2800">
                <a:solidFill>
                  <a:schemeClr val="tx1"/>
                </a:solidFill>
                <a:latin typeface="Times New Roman" panose="02020603050405020304" pitchFamily="18" charset="0"/>
                <a:cs typeface="Times New Roman" panose="02020603050405020304" pitchFamily="18" charset="0"/>
              </a:rPr>
              <a:t> (Alexa Fluor® 488 Conjugate) targeting the EGF receptor.</a:t>
            </a:r>
          </a:p>
          <a:p>
            <a:pPr marL="514350" indent="-514350">
              <a:buAutoNum type="alphaUcParenBoth"/>
              <a:defRPr sz="3700">
                <a:latin typeface="Segoe UI Semilight"/>
                <a:ea typeface="Segoe UI Semilight"/>
                <a:cs typeface="Segoe UI Semilight"/>
                <a:sym typeface="Segoe UI Semilight"/>
              </a:defRPr>
            </a:pPr>
            <a:r>
              <a:rPr lang="en-US" sz="2800">
                <a:solidFill>
                  <a:schemeClr val="tx1"/>
                </a:solidFill>
                <a:latin typeface="Times New Roman" panose="02020603050405020304" pitchFamily="18" charset="0"/>
                <a:cs typeface="Times New Roman" panose="02020603050405020304" pitchFamily="18" charset="0"/>
              </a:rPr>
              <a:t> Cells only</a:t>
            </a:r>
          </a:p>
          <a:p>
            <a:pPr marL="514350" indent="-514350">
              <a:buAutoNum type="alphaUcParenBoth"/>
              <a:defRPr sz="3700">
                <a:latin typeface="Segoe UI Semilight"/>
                <a:ea typeface="Segoe UI Semilight"/>
                <a:cs typeface="Segoe UI Semilight"/>
                <a:sym typeface="Segoe UI Semilight"/>
              </a:defRPr>
            </a:pPr>
            <a:r>
              <a:rPr lang="en-US" sz="2800">
                <a:solidFill>
                  <a:schemeClr val="tx1"/>
                </a:solidFill>
                <a:latin typeface="Times New Roman" panose="02020603050405020304" pitchFamily="18" charset="0"/>
                <a:cs typeface="Times New Roman" panose="02020603050405020304" pitchFamily="18" charset="0"/>
              </a:rPr>
              <a:t> Alexa Fluor® 488 only</a:t>
            </a:r>
          </a:p>
          <a:p>
            <a:pPr marL="514350" indent="-514350">
              <a:buAutoNum type="alphaUcParenBoth"/>
              <a:defRPr sz="3700">
                <a:latin typeface="Segoe UI Semilight"/>
                <a:ea typeface="Segoe UI Semilight"/>
                <a:cs typeface="Segoe UI Semilight"/>
                <a:sym typeface="Segoe UI Semilight"/>
              </a:defRPr>
            </a:pPr>
            <a:r>
              <a:rPr lang="en-US" sz="2800">
                <a:solidFill>
                  <a:schemeClr val="tx1"/>
                </a:solidFill>
                <a:latin typeface="Times New Roman" panose="02020603050405020304" pitchFamily="18" charset="0"/>
                <a:cs typeface="Times New Roman" panose="02020603050405020304" pitchFamily="18" charset="0"/>
              </a:rPr>
              <a:t> Alexa Fluor® 488 with NucBlue</a:t>
            </a:r>
          </a:p>
          <a:p>
            <a:pPr marL="514350" indent="-514350">
              <a:buAutoNum type="alphaUcParenBoth"/>
              <a:defRPr sz="3700">
                <a:latin typeface="Segoe UI Semilight"/>
                <a:ea typeface="Segoe UI Semilight"/>
                <a:cs typeface="Segoe UI Semilight"/>
                <a:sym typeface="Segoe UI Semilight"/>
              </a:defRPr>
            </a:pPr>
            <a:r>
              <a:rPr lang="en-US" sz="2800">
                <a:solidFill>
                  <a:schemeClr val="tx1"/>
                </a:solidFill>
                <a:latin typeface="Times New Roman" panose="02020603050405020304" pitchFamily="18" charset="0"/>
                <a:cs typeface="Times New Roman" panose="02020603050405020304" pitchFamily="18" charset="0"/>
              </a:rPr>
              <a:t> Example of side scatter plot from the combination of the tags.</a:t>
            </a:r>
          </a:p>
          <a:p>
            <a:pPr marL="514350" indent="-514350">
              <a:buAutoNum type="alphaUcParenBoth"/>
              <a:defRPr sz="3700">
                <a:latin typeface="Segoe UI Semilight"/>
                <a:ea typeface="Segoe UI Semilight"/>
                <a:cs typeface="Segoe UI Semilight"/>
                <a:sym typeface="Segoe UI Semilight"/>
              </a:defRPr>
            </a:pPr>
            <a:endParaRPr lang="en-US" sz="2800">
              <a:solidFill>
                <a:schemeClr val="tx1"/>
              </a:solidFill>
              <a:latin typeface="Times New Roman" panose="02020603050405020304" pitchFamily="18" charset="0"/>
              <a:cs typeface="Times New Roman" panose="02020603050405020304" pitchFamily="18" charset="0"/>
            </a:endParaRPr>
          </a:p>
        </p:txBody>
      </p:sp>
      <p:sp>
        <p:nvSpPr>
          <p:cNvPr id="50" name="Acknowledgements…">
            <a:extLst>
              <a:ext uri="{FF2B5EF4-FFF2-40B4-BE49-F238E27FC236}">
                <a16:creationId xmlns:a16="http://schemas.microsoft.com/office/drawing/2014/main" id="{43D378EA-CED2-7AC6-FDD2-4A1778C1BB6F}"/>
              </a:ext>
            </a:extLst>
          </p:cNvPr>
          <p:cNvSpPr txBox="1"/>
          <p:nvPr/>
        </p:nvSpPr>
        <p:spPr>
          <a:xfrm>
            <a:off x="863110" y="27710769"/>
            <a:ext cx="8958433" cy="5078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098" tIns="38098" rIns="38098" bIns="38098" numCol="1" anchor="t">
            <a:spAutoFit/>
          </a:bodyPr>
          <a:lstStyle/>
          <a:p>
            <a:pPr>
              <a:defRPr sz="3700">
                <a:latin typeface="Segoe UI Semilight"/>
                <a:ea typeface="Segoe UI Semilight"/>
                <a:cs typeface="Segoe UI Semilight"/>
                <a:sym typeface="Segoe UI Semilight"/>
              </a:defRPr>
            </a:pPr>
            <a:r>
              <a:rPr lang="en-US" sz="2800" b="1">
                <a:solidFill>
                  <a:schemeClr val="tx1"/>
                </a:solidFill>
                <a:latin typeface="Times New Roman" panose="02020603050405020304" pitchFamily="18" charset="0"/>
                <a:cs typeface="Times New Roman" panose="02020603050405020304" pitchFamily="18" charset="0"/>
              </a:rPr>
              <a:t>Figure 1: </a:t>
            </a:r>
            <a:r>
              <a:rPr lang="en-US" sz="2800">
                <a:solidFill>
                  <a:schemeClr val="tx1"/>
                </a:solidFill>
                <a:latin typeface="Times New Roman" panose="02020603050405020304" pitchFamily="18" charset="0"/>
                <a:cs typeface="Times New Roman" panose="02020603050405020304" pitchFamily="18" charset="0"/>
              </a:rPr>
              <a:t>HCT116 cells with brightfield taken at 20x.</a:t>
            </a:r>
          </a:p>
        </p:txBody>
      </p:sp>
      <p:grpSp>
        <p:nvGrpSpPr>
          <p:cNvPr id="62" name="Group 61">
            <a:extLst>
              <a:ext uri="{FF2B5EF4-FFF2-40B4-BE49-F238E27FC236}">
                <a16:creationId xmlns:a16="http://schemas.microsoft.com/office/drawing/2014/main" id="{6F82D2D0-0CE3-C143-8079-87A97B709C63}"/>
              </a:ext>
            </a:extLst>
          </p:cNvPr>
          <p:cNvGrpSpPr/>
          <p:nvPr/>
        </p:nvGrpSpPr>
        <p:grpSpPr>
          <a:xfrm>
            <a:off x="16253285" y="6644469"/>
            <a:ext cx="9748881" cy="9520450"/>
            <a:chOff x="16253285" y="6644469"/>
            <a:chExt cx="9748881" cy="9520450"/>
          </a:xfrm>
        </p:grpSpPr>
        <p:grpSp>
          <p:nvGrpSpPr>
            <p:cNvPr id="48" name="Group 47">
              <a:extLst>
                <a:ext uri="{FF2B5EF4-FFF2-40B4-BE49-F238E27FC236}">
                  <a16:creationId xmlns:a16="http://schemas.microsoft.com/office/drawing/2014/main" id="{94F656AA-179F-DFEC-91A9-E4FEF46FCF80}"/>
                </a:ext>
              </a:extLst>
            </p:cNvPr>
            <p:cNvGrpSpPr/>
            <p:nvPr/>
          </p:nvGrpSpPr>
          <p:grpSpPr>
            <a:xfrm>
              <a:off x="16253285" y="6677607"/>
              <a:ext cx="9748881" cy="9487312"/>
              <a:chOff x="10932698" y="6795029"/>
              <a:chExt cx="9129427" cy="9144000"/>
            </a:xfrm>
          </p:grpSpPr>
          <p:grpSp>
            <p:nvGrpSpPr>
              <p:cNvPr id="40" name="Group 39">
                <a:extLst>
                  <a:ext uri="{FF2B5EF4-FFF2-40B4-BE49-F238E27FC236}">
                    <a16:creationId xmlns:a16="http://schemas.microsoft.com/office/drawing/2014/main" id="{B7597340-70EA-B5EB-BC76-9DE5997B7F45}"/>
                  </a:ext>
                </a:extLst>
              </p:cNvPr>
              <p:cNvGrpSpPr/>
              <p:nvPr/>
            </p:nvGrpSpPr>
            <p:grpSpPr>
              <a:xfrm>
                <a:off x="10932698" y="6795029"/>
                <a:ext cx="9129427" cy="9144000"/>
                <a:chOff x="10932698" y="6795029"/>
                <a:chExt cx="9129427" cy="9144000"/>
              </a:xfrm>
            </p:grpSpPr>
            <p:pic>
              <p:nvPicPr>
                <p:cNvPr id="34" name="Picture 33" descr="A screenshot of a graph&#10;&#10;Description automatically generated">
                  <a:extLst>
                    <a:ext uri="{FF2B5EF4-FFF2-40B4-BE49-F238E27FC236}">
                      <a16:creationId xmlns:a16="http://schemas.microsoft.com/office/drawing/2014/main" id="{DD667BCB-23EE-AEA0-523A-DE149DEECF0A}"/>
                    </a:ext>
                  </a:extLst>
                </p:cNvPr>
                <p:cNvPicPr>
                  <a:picLocks/>
                </p:cNvPicPr>
                <p:nvPr/>
              </p:nvPicPr>
              <p:blipFill rotWithShape="1">
                <a:blip r:embed="rId15">
                  <a:extLst>
                    <a:ext uri="{28A0092B-C50C-407E-A947-70E740481C1C}">
                      <a14:useLocalDpi xmlns:a14="http://schemas.microsoft.com/office/drawing/2010/main" val="0"/>
                    </a:ext>
                  </a:extLst>
                </a:blip>
                <a:srcRect l="484" t="50317" r="53102" b="669"/>
                <a:stretch/>
              </p:blipFill>
              <p:spPr>
                <a:xfrm>
                  <a:off x="10932698" y="6795029"/>
                  <a:ext cx="4572000" cy="4572000"/>
                </a:xfrm>
                <a:prstGeom prst="rect">
                  <a:avLst/>
                </a:prstGeom>
              </p:spPr>
            </p:pic>
            <p:pic>
              <p:nvPicPr>
                <p:cNvPr id="37" name="Picture 36" descr="A collage of graphs&#10;&#10;Description automatically generated">
                  <a:extLst>
                    <a:ext uri="{FF2B5EF4-FFF2-40B4-BE49-F238E27FC236}">
                      <a16:creationId xmlns:a16="http://schemas.microsoft.com/office/drawing/2014/main" id="{A1FD0BDD-B3FA-A7E3-B486-6B5F0E0540CE}"/>
                    </a:ext>
                  </a:extLst>
                </p:cNvPr>
                <p:cNvPicPr>
                  <a:picLocks/>
                </p:cNvPicPr>
                <p:nvPr/>
              </p:nvPicPr>
              <p:blipFill rotWithShape="1">
                <a:blip r:embed="rId18">
                  <a:extLst>
                    <a:ext uri="{28A0092B-C50C-407E-A947-70E740481C1C}">
                      <a14:useLocalDpi xmlns:a14="http://schemas.microsoft.com/office/drawing/2010/main" val="0"/>
                    </a:ext>
                  </a:extLst>
                </a:blip>
                <a:srcRect l="713" t="51304" r="53093" b="1521"/>
                <a:stretch/>
              </p:blipFill>
              <p:spPr>
                <a:xfrm>
                  <a:off x="15490125" y="6795029"/>
                  <a:ext cx="4572000" cy="4572000"/>
                </a:xfrm>
                <a:prstGeom prst="rect">
                  <a:avLst/>
                </a:prstGeom>
              </p:spPr>
            </p:pic>
            <p:pic>
              <p:nvPicPr>
                <p:cNvPr id="38" name="Picture 37" descr="A collage of graphs&#10;&#10;Description automatically generated">
                  <a:extLst>
                    <a:ext uri="{FF2B5EF4-FFF2-40B4-BE49-F238E27FC236}">
                      <a16:creationId xmlns:a16="http://schemas.microsoft.com/office/drawing/2014/main" id="{5DBF1F51-708E-A664-8A58-5BA0FA12A47F}"/>
                    </a:ext>
                  </a:extLst>
                </p:cNvPr>
                <p:cNvPicPr>
                  <a:picLocks/>
                </p:cNvPicPr>
                <p:nvPr/>
              </p:nvPicPr>
              <p:blipFill rotWithShape="1">
                <a:blip r:embed="rId17">
                  <a:extLst>
                    <a:ext uri="{28A0092B-C50C-407E-A947-70E740481C1C}">
                      <a14:useLocalDpi xmlns:a14="http://schemas.microsoft.com/office/drawing/2010/main" val="0"/>
                    </a:ext>
                  </a:extLst>
                </a:blip>
                <a:srcRect l="49974" t="1519" r="1931" b="51242"/>
                <a:stretch/>
              </p:blipFill>
              <p:spPr>
                <a:xfrm>
                  <a:off x="15490125" y="11367029"/>
                  <a:ext cx="4572000" cy="4572000"/>
                </a:xfrm>
                <a:prstGeom prst="rect">
                  <a:avLst/>
                </a:prstGeom>
              </p:spPr>
            </p:pic>
            <p:pic>
              <p:nvPicPr>
                <p:cNvPr id="39" name="Picture 38" descr="A collage of graphs&#10;&#10;Description automatically generated">
                  <a:extLst>
                    <a:ext uri="{FF2B5EF4-FFF2-40B4-BE49-F238E27FC236}">
                      <a16:creationId xmlns:a16="http://schemas.microsoft.com/office/drawing/2014/main" id="{6218CAA6-C8B2-9B84-D1FD-6865C78B431A}"/>
                    </a:ext>
                  </a:extLst>
                </p:cNvPr>
                <p:cNvPicPr>
                  <a:picLocks/>
                </p:cNvPicPr>
                <p:nvPr/>
              </p:nvPicPr>
              <p:blipFill rotWithShape="1">
                <a:blip r:embed="rId17">
                  <a:extLst>
                    <a:ext uri="{28A0092B-C50C-407E-A947-70E740481C1C}">
                      <a14:useLocalDpi xmlns:a14="http://schemas.microsoft.com/office/drawing/2010/main" val="0"/>
                    </a:ext>
                  </a:extLst>
                </a:blip>
                <a:srcRect l="750" t="50849" r="51963" b="1244"/>
                <a:stretch/>
              </p:blipFill>
              <p:spPr>
                <a:xfrm>
                  <a:off x="10932698" y="11275589"/>
                  <a:ext cx="4572000" cy="4663440"/>
                </a:xfrm>
                <a:prstGeom prst="rect">
                  <a:avLst/>
                </a:prstGeom>
              </p:spPr>
            </p:pic>
          </p:grpSp>
          <p:grpSp>
            <p:nvGrpSpPr>
              <p:cNvPr id="47" name="Group 46">
                <a:extLst>
                  <a:ext uri="{FF2B5EF4-FFF2-40B4-BE49-F238E27FC236}">
                    <a16:creationId xmlns:a16="http://schemas.microsoft.com/office/drawing/2014/main" id="{0EFB4DD5-9BD1-E6CA-FA36-F4B19182A251}"/>
                  </a:ext>
                </a:extLst>
              </p:cNvPr>
              <p:cNvGrpSpPr/>
              <p:nvPr/>
            </p:nvGrpSpPr>
            <p:grpSpPr>
              <a:xfrm>
                <a:off x="10932698" y="6795029"/>
                <a:ext cx="9129427" cy="9144000"/>
                <a:chOff x="10932698" y="6795029"/>
                <a:chExt cx="9129427" cy="9144000"/>
              </a:xfrm>
            </p:grpSpPr>
            <p:cxnSp>
              <p:nvCxnSpPr>
                <p:cNvPr id="42" name="Straight Connector 41">
                  <a:extLst>
                    <a:ext uri="{FF2B5EF4-FFF2-40B4-BE49-F238E27FC236}">
                      <a16:creationId xmlns:a16="http://schemas.microsoft.com/office/drawing/2014/main" id="{721FDAAD-C6F7-BC47-96B5-95445C465A97}"/>
                    </a:ext>
                  </a:extLst>
                </p:cNvPr>
                <p:cNvCxnSpPr>
                  <a:cxnSpLocks/>
                </p:cNvCxnSpPr>
                <p:nvPr/>
              </p:nvCxnSpPr>
              <p:spPr>
                <a:xfrm>
                  <a:off x="15490125" y="6795029"/>
                  <a:ext cx="0" cy="9144000"/>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cxnSp>
              <p:nvCxnSpPr>
                <p:cNvPr id="44" name="Straight Connector 43">
                  <a:extLst>
                    <a:ext uri="{FF2B5EF4-FFF2-40B4-BE49-F238E27FC236}">
                      <a16:creationId xmlns:a16="http://schemas.microsoft.com/office/drawing/2014/main" id="{83DC275A-3330-DECF-58B9-E3B7F82529D0}"/>
                    </a:ext>
                  </a:extLst>
                </p:cNvPr>
                <p:cNvCxnSpPr>
                  <a:cxnSpLocks/>
                </p:cNvCxnSpPr>
                <p:nvPr/>
              </p:nvCxnSpPr>
              <p:spPr>
                <a:xfrm flipH="1">
                  <a:off x="10932698" y="11380795"/>
                  <a:ext cx="9129427" cy="0"/>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grpSp>
        </p:grpSp>
        <p:sp>
          <p:nvSpPr>
            <p:cNvPr id="51" name="TextBox 50">
              <a:extLst>
                <a:ext uri="{FF2B5EF4-FFF2-40B4-BE49-F238E27FC236}">
                  <a16:creationId xmlns:a16="http://schemas.microsoft.com/office/drawing/2014/main" id="{2F9A9F28-8F39-A247-93EE-BF6FC51ECE53}"/>
                </a:ext>
              </a:extLst>
            </p:cNvPr>
            <p:cNvSpPr txBox="1"/>
            <p:nvPr/>
          </p:nvSpPr>
          <p:spPr>
            <a:xfrm>
              <a:off x="25488201" y="6644469"/>
              <a:ext cx="470445" cy="8463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8" tIns="38098" rIns="38098" bIns="38098" numCol="1" spcCol="38100" rtlCol="0" anchor="t">
              <a:spAutoFit/>
            </a:bodyPr>
            <a:lstStyle/>
            <a:p>
              <a:pPr defTabSz="380985"/>
              <a:r>
                <a:rPr lang="en-US" sz="5000">
                  <a:solidFill>
                    <a:schemeClr val="tx1"/>
                  </a:solidFill>
                </a:rPr>
                <a:t>B</a:t>
              </a:r>
            </a:p>
          </p:txBody>
        </p:sp>
        <p:sp>
          <p:nvSpPr>
            <p:cNvPr id="52" name="TextBox 51">
              <a:extLst>
                <a:ext uri="{FF2B5EF4-FFF2-40B4-BE49-F238E27FC236}">
                  <a16:creationId xmlns:a16="http://schemas.microsoft.com/office/drawing/2014/main" id="{F5D5044E-09B0-1578-7399-D12274817B73}"/>
                </a:ext>
              </a:extLst>
            </p:cNvPr>
            <p:cNvSpPr txBox="1"/>
            <p:nvPr/>
          </p:nvSpPr>
          <p:spPr>
            <a:xfrm>
              <a:off x="20579894" y="6644469"/>
              <a:ext cx="470445" cy="8463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8" tIns="38098" rIns="38098" bIns="38098" numCol="1" spcCol="38100" rtlCol="0" anchor="t">
              <a:spAutoFit/>
            </a:bodyPr>
            <a:lstStyle/>
            <a:p>
              <a:pPr defTabSz="380985"/>
              <a:r>
                <a:rPr lang="en-US" sz="5000">
                  <a:solidFill>
                    <a:schemeClr val="tx1"/>
                  </a:solidFill>
                </a:rPr>
                <a:t>A</a:t>
              </a:r>
            </a:p>
          </p:txBody>
        </p:sp>
        <p:sp>
          <p:nvSpPr>
            <p:cNvPr id="53" name="TextBox 52">
              <a:extLst>
                <a:ext uri="{FF2B5EF4-FFF2-40B4-BE49-F238E27FC236}">
                  <a16:creationId xmlns:a16="http://schemas.microsoft.com/office/drawing/2014/main" id="{BA207F35-8582-0970-1DFD-399DE21A6BDF}"/>
                </a:ext>
              </a:extLst>
            </p:cNvPr>
            <p:cNvSpPr txBox="1"/>
            <p:nvPr/>
          </p:nvSpPr>
          <p:spPr>
            <a:xfrm>
              <a:off x="20585357" y="11407585"/>
              <a:ext cx="470445" cy="8463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8" tIns="38098" rIns="38098" bIns="38098" numCol="1" spcCol="38100" rtlCol="0" anchor="t">
              <a:spAutoFit/>
            </a:bodyPr>
            <a:lstStyle/>
            <a:p>
              <a:pPr defTabSz="380985"/>
              <a:r>
                <a:rPr lang="en-US" sz="5000">
                  <a:solidFill>
                    <a:schemeClr val="tx1"/>
                  </a:solidFill>
                </a:rPr>
                <a:t>C</a:t>
              </a:r>
            </a:p>
          </p:txBody>
        </p:sp>
        <p:sp>
          <p:nvSpPr>
            <p:cNvPr id="54" name="TextBox 53">
              <a:extLst>
                <a:ext uri="{FF2B5EF4-FFF2-40B4-BE49-F238E27FC236}">
                  <a16:creationId xmlns:a16="http://schemas.microsoft.com/office/drawing/2014/main" id="{74172874-2AAF-B8D1-1956-F52376749A62}"/>
                </a:ext>
              </a:extLst>
            </p:cNvPr>
            <p:cNvSpPr txBox="1"/>
            <p:nvPr/>
          </p:nvSpPr>
          <p:spPr>
            <a:xfrm>
              <a:off x="25492059" y="11407585"/>
              <a:ext cx="470445" cy="8463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8" tIns="38098" rIns="38098" bIns="38098" numCol="1" spcCol="38100" rtlCol="0" anchor="t">
              <a:spAutoFit/>
            </a:bodyPr>
            <a:lstStyle/>
            <a:p>
              <a:pPr defTabSz="380985"/>
              <a:r>
                <a:rPr lang="en-US" sz="5000">
                  <a:solidFill>
                    <a:schemeClr val="tx1"/>
                  </a:solidFill>
                </a:rPr>
                <a:t>D</a:t>
              </a:r>
            </a:p>
          </p:txBody>
        </p:sp>
      </p:grpSp>
      <p:pic>
        <p:nvPicPr>
          <p:cNvPr id="56" name="Picture 55" descr="A screenshot of a graph&#10;&#10;Description automatically generated">
            <a:extLst>
              <a:ext uri="{FF2B5EF4-FFF2-40B4-BE49-F238E27FC236}">
                <a16:creationId xmlns:a16="http://schemas.microsoft.com/office/drawing/2014/main" id="{C40D728C-F320-E8EA-FED7-98A9BEE051A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782813" y="-17171438"/>
            <a:ext cx="13561894" cy="13527988"/>
          </a:xfrm>
          <a:prstGeom prst="rect">
            <a:avLst/>
          </a:prstGeom>
        </p:spPr>
      </p:pic>
      <p:pic>
        <p:nvPicPr>
          <p:cNvPr id="58" name="Picture 57" descr="A screenshot of a graph&#10;&#10;Description automatically generated">
            <a:extLst>
              <a:ext uri="{FF2B5EF4-FFF2-40B4-BE49-F238E27FC236}">
                <a16:creationId xmlns:a16="http://schemas.microsoft.com/office/drawing/2014/main" id="{4DEB32DE-112C-D28B-96E6-63F31D81F78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106527" y="-17171438"/>
            <a:ext cx="13561893" cy="13527988"/>
          </a:xfrm>
          <a:prstGeom prst="rect">
            <a:avLst/>
          </a:prstGeom>
        </p:spPr>
      </p:pic>
      <p:sp>
        <p:nvSpPr>
          <p:cNvPr id="63" name="Acknowledgements…">
            <a:extLst>
              <a:ext uri="{FF2B5EF4-FFF2-40B4-BE49-F238E27FC236}">
                <a16:creationId xmlns:a16="http://schemas.microsoft.com/office/drawing/2014/main" id="{05F8143B-87FC-36C2-1BD9-9326BE12457C}"/>
              </a:ext>
            </a:extLst>
          </p:cNvPr>
          <p:cNvSpPr txBox="1"/>
          <p:nvPr/>
        </p:nvSpPr>
        <p:spPr>
          <a:xfrm>
            <a:off x="10588491" y="14350262"/>
            <a:ext cx="5499175" cy="30931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098" tIns="38098" rIns="38098" bIns="38098" numCol="1" anchor="t">
            <a:spAutoFit/>
          </a:bodyPr>
          <a:lstStyle/>
          <a:p>
            <a:pPr>
              <a:defRPr sz="3700">
                <a:latin typeface="Segoe UI Semilight"/>
                <a:ea typeface="Segoe UI Semilight"/>
                <a:cs typeface="Segoe UI Semilight"/>
                <a:sym typeface="Segoe UI Semilight"/>
              </a:defRPr>
            </a:pPr>
            <a:r>
              <a:rPr lang="en-US" sz="2800" b="1">
                <a:solidFill>
                  <a:schemeClr val="tx1"/>
                </a:solidFill>
                <a:latin typeface="Times New Roman" panose="02020603050405020304" pitchFamily="18" charset="0"/>
                <a:cs typeface="Times New Roman" panose="02020603050405020304" pitchFamily="18" charset="0"/>
              </a:rPr>
              <a:t>Figure 3: </a:t>
            </a:r>
            <a:r>
              <a:rPr lang="en-US" sz="2800">
                <a:solidFill>
                  <a:schemeClr val="tx1"/>
                </a:solidFill>
                <a:latin typeface="Times New Roman" panose="02020603050405020304" pitchFamily="18" charset="0"/>
                <a:cs typeface="Times New Roman" panose="02020603050405020304" pitchFamily="18" charset="0"/>
              </a:rPr>
              <a:t>Flow cytometer results of HCT116 cells with EGFR Recombinant Rabbit Monoclonal Antibody Alexa Fluor® 555.</a:t>
            </a:r>
          </a:p>
          <a:p>
            <a:pPr marL="514350" indent="-514350">
              <a:buAutoNum type="alphaUcParenBoth"/>
              <a:defRPr sz="3700">
                <a:latin typeface="Segoe UI Semilight"/>
                <a:ea typeface="Segoe UI Semilight"/>
                <a:cs typeface="Segoe UI Semilight"/>
                <a:sym typeface="Segoe UI Semilight"/>
              </a:defRPr>
            </a:pPr>
            <a:r>
              <a:rPr lang="en-US" sz="2800">
                <a:solidFill>
                  <a:schemeClr val="tx1"/>
                </a:solidFill>
                <a:latin typeface="Times New Roman" panose="02020603050405020304" pitchFamily="18" charset="0"/>
                <a:cs typeface="Times New Roman" panose="02020603050405020304" pitchFamily="18" charset="0"/>
              </a:rPr>
              <a:t> Cells Only</a:t>
            </a:r>
          </a:p>
          <a:p>
            <a:pPr>
              <a:defRPr sz="3700">
                <a:latin typeface="Segoe UI Semilight"/>
                <a:ea typeface="Segoe UI Semilight"/>
                <a:cs typeface="Segoe UI Semilight"/>
                <a:sym typeface="Segoe UI Semilight"/>
              </a:defRPr>
            </a:pPr>
            <a:r>
              <a:rPr lang="en-US" sz="2800">
                <a:solidFill>
                  <a:schemeClr val="tx1"/>
                </a:solidFill>
                <a:latin typeface="Times New Roman" panose="02020603050405020304" pitchFamily="18" charset="0"/>
                <a:cs typeface="Times New Roman" panose="02020603050405020304" pitchFamily="18" charset="0"/>
              </a:rPr>
              <a:t>(B) Alexa Fluor® 555 at 5 mg/mL</a:t>
            </a:r>
          </a:p>
          <a:p>
            <a:pPr marL="514350" indent="-514350">
              <a:buAutoNum type="alphaUcParenBoth"/>
              <a:defRPr sz="3700">
                <a:latin typeface="Segoe UI Semilight"/>
                <a:ea typeface="Segoe UI Semilight"/>
                <a:cs typeface="Segoe UI Semilight"/>
                <a:sym typeface="Segoe UI Semilight"/>
              </a:defRPr>
            </a:pPr>
            <a:endParaRPr lang="en-US" sz="2800">
              <a:solidFill>
                <a:schemeClr val="tx1"/>
              </a:solidFill>
              <a:latin typeface="Times New Roman" panose="02020603050405020304" pitchFamily="18" charset="0"/>
              <a:cs typeface="Times New Roman" panose="02020603050405020304" pitchFamily="18" charset="0"/>
            </a:endParaRPr>
          </a:p>
        </p:txBody>
      </p:sp>
      <p:sp>
        <p:nvSpPr>
          <p:cNvPr id="67" name="Acknowledgements…">
            <a:extLst>
              <a:ext uri="{FF2B5EF4-FFF2-40B4-BE49-F238E27FC236}">
                <a16:creationId xmlns:a16="http://schemas.microsoft.com/office/drawing/2014/main" id="{DD9143B5-2DE8-C7BA-3649-4335D94243B0}"/>
              </a:ext>
            </a:extLst>
          </p:cNvPr>
          <p:cNvSpPr txBox="1"/>
          <p:nvPr/>
        </p:nvSpPr>
        <p:spPr>
          <a:xfrm>
            <a:off x="26942193" y="16202122"/>
            <a:ext cx="9064698" cy="18004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098" tIns="38098" rIns="38098" bIns="38098" numCol="1" anchor="t">
            <a:spAutoFit/>
          </a:bodyPr>
          <a:lstStyle/>
          <a:p>
            <a:pPr>
              <a:defRPr sz="3700">
                <a:latin typeface="Segoe UI Semilight"/>
                <a:ea typeface="Segoe UI Semilight"/>
                <a:cs typeface="Segoe UI Semilight"/>
                <a:sym typeface="Segoe UI Semilight"/>
              </a:defRPr>
            </a:pPr>
            <a:r>
              <a:rPr lang="en-US" sz="2800" b="1">
                <a:solidFill>
                  <a:schemeClr val="tx1"/>
                </a:solidFill>
                <a:latin typeface="Times New Roman" panose="02020603050405020304" pitchFamily="18" charset="0"/>
                <a:cs typeface="Times New Roman" panose="02020603050405020304" pitchFamily="18" charset="0"/>
              </a:rPr>
              <a:t>Figure 5: </a:t>
            </a:r>
            <a:r>
              <a:rPr lang="en-US" sz="2800">
                <a:solidFill>
                  <a:schemeClr val="tx1"/>
                </a:solidFill>
                <a:latin typeface="Times New Roman" panose="02020603050405020304" pitchFamily="18" charset="0"/>
                <a:cs typeface="Times New Roman" panose="02020603050405020304" pitchFamily="18" charset="0"/>
              </a:rPr>
              <a:t>This image represents the mechanism by which the panitumumab antibody binds to the extracellular portion of EGFR. This binding would prevent dimerization and the cascade that leads towards cellular growth from EGFs.</a:t>
            </a:r>
            <a:r>
              <a:rPr lang="en-US" sz="2800" baseline="30000">
                <a:solidFill>
                  <a:schemeClr val="tx1"/>
                </a:solidFill>
                <a:latin typeface="Times New Roman" panose="02020603050405020304" pitchFamily="18" charset="0"/>
                <a:cs typeface="Times New Roman" panose="02020603050405020304" pitchFamily="18" charset="0"/>
              </a:rPr>
              <a:t> 4</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5DA24086-160C-67C8-BBDE-19EEC725ABCE}"/>
              </a:ext>
            </a:extLst>
          </p:cNvPr>
          <p:cNvSpPr/>
          <p:nvPr/>
        </p:nvSpPr>
        <p:spPr>
          <a:xfrm>
            <a:off x="17697450" y="6677607"/>
            <a:ext cx="2424609" cy="656643"/>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 name="Rectangle 2">
            <a:extLst>
              <a:ext uri="{FF2B5EF4-FFF2-40B4-BE49-F238E27FC236}">
                <a16:creationId xmlns:a16="http://schemas.microsoft.com/office/drawing/2014/main" id="{2C582D39-6110-8AD2-D1D9-26442D915209}"/>
              </a:ext>
            </a:extLst>
          </p:cNvPr>
          <p:cNvSpPr/>
          <p:nvPr/>
        </p:nvSpPr>
        <p:spPr>
          <a:xfrm>
            <a:off x="22488307" y="6706174"/>
            <a:ext cx="2424609" cy="656643"/>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4" name="Rectangle 3">
            <a:extLst>
              <a:ext uri="{FF2B5EF4-FFF2-40B4-BE49-F238E27FC236}">
                <a16:creationId xmlns:a16="http://schemas.microsoft.com/office/drawing/2014/main" id="{2C022346-EDF8-B43D-E9B0-6EA00EB6340C}"/>
              </a:ext>
            </a:extLst>
          </p:cNvPr>
          <p:cNvSpPr/>
          <p:nvPr/>
        </p:nvSpPr>
        <p:spPr>
          <a:xfrm>
            <a:off x="17448229" y="11546602"/>
            <a:ext cx="2262171" cy="254000"/>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9" name="Rectangle 8">
            <a:extLst>
              <a:ext uri="{FF2B5EF4-FFF2-40B4-BE49-F238E27FC236}">
                <a16:creationId xmlns:a16="http://schemas.microsoft.com/office/drawing/2014/main" id="{E8B50BF7-6448-A3ED-C14C-A6D87038DF31}"/>
              </a:ext>
            </a:extLst>
          </p:cNvPr>
          <p:cNvSpPr/>
          <p:nvPr/>
        </p:nvSpPr>
        <p:spPr>
          <a:xfrm>
            <a:off x="22474377" y="11616172"/>
            <a:ext cx="2262171" cy="254000"/>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8" name="TextBox 10">
            <a:extLst>
              <a:ext uri="{FF2B5EF4-FFF2-40B4-BE49-F238E27FC236}">
                <a16:creationId xmlns:a16="http://schemas.microsoft.com/office/drawing/2014/main" id="{711106F6-92F8-4CAB-8FEF-DB59ADABFC73}"/>
              </a:ext>
            </a:extLst>
          </p:cNvPr>
          <p:cNvSpPr txBox="1"/>
          <p:nvPr/>
        </p:nvSpPr>
        <p:spPr>
          <a:xfrm>
            <a:off x="516616" y="14959675"/>
            <a:ext cx="9141332" cy="82637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8098" tIns="38098" rIns="38098" bIns="38098">
            <a:spAutoFit/>
          </a:bodyPr>
          <a:lstStyle/>
          <a:p>
            <a:pPr marL="457200" indent="-457200" algn="just">
              <a:buFont typeface="Arial" panose="020B0604020202020204" pitchFamily="34" charset="0"/>
              <a:buChar char="•"/>
              <a:defRPr sz="3200">
                <a:latin typeface="Times New Roman"/>
                <a:ea typeface="Times New Roman"/>
                <a:cs typeface="Times New Roman"/>
                <a:sym typeface="Times New Roman"/>
              </a:defRPr>
            </a:pPr>
            <a:r>
              <a:rPr lang="en-US" sz="2800">
                <a:solidFill>
                  <a:schemeClr val="tx1"/>
                </a:solidFill>
              </a:rPr>
              <a:t>HCT116 Cells were cultured in McCoy’s 5A media supplemented with FBS. </a:t>
            </a:r>
          </a:p>
          <a:p>
            <a:pPr marL="457200" lvl="5" indent="-457200">
              <a:buFont typeface="Arial" panose="020B0604020202020204" pitchFamily="34" charset="0"/>
              <a:buChar char="•"/>
              <a:defRPr sz="3200">
                <a:latin typeface="Times New Roman"/>
                <a:ea typeface="Times New Roman"/>
                <a:cs typeface="Times New Roman"/>
                <a:sym typeface="Times New Roman"/>
              </a:defRPr>
            </a:pPr>
            <a:r>
              <a:rPr lang="en-US" sz="2800">
                <a:solidFill>
                  <a:schemeClr val="tx1"/>
                </a:solidFill>
              </a:rPr>
              <a:t>Recombinant Rabbit Monoclonal Antibody Alexa Fluor</a:t>
            </a:r>
            <a:r>
              <a:rPr lang="en-US" sz="2800">
                <a:solidFill>
                  <a:schemeClr val="tx1"/>
                </a:solidFill>
                <a:latin typeface="Times New Roman" panose="02020603050405020304" pitchFamily="18" charset="0"/>
                <a:cs typeface="Times New Roman" panose="02020603050405020304" pitchFamily="18" charset="0"/>
              </a:rPr>
              <a:t>®</a:t>
            </a:r>
            <a:r>
              <a:rPr lang="en-US" sz="2800">
                <a:solidFill>
                  <a:schemeClr val="tx1"/>
                </a:solidFill>
              </a:rPr>
              <a:t> 555 and </a:t>
            </a:r>
            <a:r>
              <a:rPr lang="en-US" sz="2800">
                <a:solidFill>
                  <a:schemeClr val="tx1"/>
                </a:solidFill>
                <a:latin typeface="Times New Roman" panose="02020603050405020304" pitchFamily="18" charset="0"/>
                <a:cs typeface="Times New Roman" panose="02020603050405020304" pitchFamily="18" charset="0"/>
              </a:rPr>
              <a:t>EGF Receptor XP® Rabbit </a:t>
            </a:r>
            <a:r>
              <a:rPr lang="en-US" sz="2800" err="1">
                <a:solidFill>
                  <a:schemeClr val="tx1"/>
                </a:solidFill>
                <a:latin typeface="Times New Roman" panose="02020603050405020304" pitchFamily="18" charset="0"/>
                <a:cs typeface="Times New Roman" panose="02020603050405020304" pitchFamily="18" charset="0"/>
              </a:rPr>
              <a:t>mAb</a:t>
            </a:r>
            <a:r>
              <a:rPr lang="en-US" sz="2800">
                <a:solidFill>
                  <a:schemeClr val="tx1"/>
                </a:solidFill>
                <a:latin typeface="Times New Roman" panose="02020603050405020304" pitchFamily="18" charset="0"/>
                <a:cs typeface="Times New Roman" panose="02020603050405020304" pitchFamily="18" charset="0"/>
              </a:rPr>
              <a:t> (Alexa Fluor® 488 Conjugate)</a:t>
            </a:r>
            <a:r>
              <a:rPr lang="en-US" sz="2800" baseline="30000">
                <a:solidFill>
                  <a:schemeClr val="tx1"/>
                </a:solidFill>
              </a:rPr>
              <a:t> 3</a:t>
            </a:r>
            <a:r>
              <a:rPr lang="en-US" sz="2800">
                <a:solidFill>
                  <a:schemeClr val="tx1"/>
                </a:solidFill>
              </a:rPr>
              <a:t> were tested. </a:t>
            </a:r>
          </a:p>
          <a:p>
            <a:pPr marL="457200" lvl="5" indent="-457200">
              <a:buFont typeface="Arial" panose="020B0604020202020204" pitchFamily="34" charset="0"/>
              <a:buChar char="•"/>
              <a:defRPr sz="3200">
                <a:latin typeface="Times New Roman"/>
                <a:ea typeface="Times New Roman"/>
                <a:cs typeface="Times New Roman"/>
                <a:sym typeface="Times New Roman"/>
              </a:defRPr>
            </a:pPr>
            <a:r>
              <a:rPr lang="en-US" sz="2800">
                <a:solidFill>
                  <a:schemeClr val="tx1"/>
                </a:solidFill>
              </a:rPr>
              <a:t>Initially, antibody with varying bovine serum albumin (BSA) concentrations in phosphate buffered saline (PBS) were used.</a:t>
            </a:r>
          </a:p>
          <a:p>
            <a:pPr marL="457200" lvl="5" indent="-457200">
              <a:buFont typeface="Arial" panose="020B0604020202020204" pitchFamily="34" charset="0"/>
              <a:buChar char="•"/>
              <a:defRPr sz="3200">
                <a:latin typeface="Times New Roman"/>
                <a:ea typeface="Times New Roman"/>
                <a:cs typeface="Times New Roman"/>
                <a:sym typeface="Times New Roman"/>
              </a:defRPr>
            </a:pPr>
            <a:r>
              <a:rPr lang="en-US" sz="2800">
                <a:solidFill>
                  <a:schemeClr val="tx1"/>
                </a:solidFill>
                <a:latin typeface="Times New Roman" panose="02020603050405020304" pitchFamily="18" charset="0"/>
                <a:cs typeface="Times New Roman" panose="02020603050405020304" pitchFamily="18" charset="0"/>
              </a:rPr>
              <a:t>Next, HCT166 cells were fixed cells with 4% paraformaldehyde in PBS and then permeabilized in 90% methanol with PBS prior to antibody treatment. </a:t>
            </a:r>
          </a:p>
          <a:p>
            <a:pPr marL="457200" lvl="5" indent="-457200">
              <a:buFont typeface="Arial" panose="020B0604020202020204" pitchFamily="34" charset="0"/>
              <a:buChar char="•"/>
              <a:defRPr sz="3200">
                <a:latin typeface="Times New Roman"/>
                <a:ea typeface="Times New Roman"/>
                <a:cs typeface="Times New Roman"/>
                <a:sym typeface="Times New Roman"/>
              </a:defRPr>
            </a:pPr>
            <a:r>
              <a:rPr lang="en-US" sz="2800">
                <a:solidFill>
                  <a:schemeClr val="tx1"/>
                </a:solidFill>
                <a:latin typeface="Times New Roman" panose="02020603050405020304" pitchFamily="18" charset="0"/>
                <a:cs typeface="Times New Roman" panose="02020603050405020304" pitchFamily="18" charset="0"/>
              </a:rPr>
              <a:t>Cells were also stained with </a:t>
            </a:r>
            <a:r>
              <a:rPr lang="en-US" sz="2800" err="1">
                <a:solidFill>
                  <a:schemeClr val="tx1"/>
                </a:solidFill>
                <a:latin typeface="Times New Roman" panose="02020603050405020304" pitchFamily="18" charset="0"/>
                <a:cs typeface="Times New Roman" panose="02020603050405020304" pitchFamily="18" charset="0"/>
              </a:rPr>
              <a:t>NucBlue</a:t>
            </a:r>
            <a:r>
              <a:rPr lang="en-US" sz="2800">
                <a:solidFill>
                  <a:schemeClr val="tx1"/>
                </a:solidFill>
                <a:latin typeface="Times New Roman" panose="02020603050405020304" pitchFamily="18" charset="0"/>
                <a:cs typeface="Times New Roman" panose="02020603050405020304" pitchFamily="18" charset="0"/>
              </a:rPr>
              <a:t> Live </a:t>
            </a:r>
            <a:r>
              <a:rPr lang="en-US" sz="2800" err="1">
                <a:solidFill>
                  <a:schemeClr val="tx1"/>
                </a:solidFill>
                <a:latin typeface="Times New Roman" panose="02020603050405020304" pitchFamily="18" charset="0"/>
                <a:cs typeface="Times New Roman" panose="02020603050405020304" pitchFamily="18" charset="0"/>
              </a:rPr>
              <a:t>ReadyProbes</a:t>
            </a:r>
            <a:r>
              <a:rPr lang="en-US" sz="2800">
                <a:solidFill>
                  <a:schemeClr val="tx1"/>
                </a:solidFill>
                <a:latin typeface="Times New Roman" panose="02020603050405020304" pitchFamily="18" charset="0"/>
                <a:cs typeface="Times New Roman" panose="02020603050405020304" pitchFamily="18" charset="0"/>
              </a:rPr>
              <a:t> Reagent for nuclear staining </a:t>
            </a:r>
          </a:p>
          <a:p>
            <a:pPr marL="457200" lvl="5" indent="-457200">
              <a:buFont typeface="Arial" panose="020B0604020202020204" pitchFamily="34" charset="0"/>
              <a:buChar char="•"/>
              <a:defRPr sz="3200">
                <a:latin typeface="Times New Roman"/>
                <a:ea typeface="Times New Roman"/>
                <a:cs typeface="Times New Roman"/>
                <a:sym typeface="Times New Roman"/>
              </a:defRPr>
            </a:pPr>
            <a:r>
              <a:rPr lang="en-US" sz="2800">
                <a:solidFill>
                  <a:schemeClr val="tx1"/>
                </a:solidFill>
                <a:latin typeface="Times New Roman" panose="02020603050405020304" pitchFamily="18" charset="0"/>
                <a:cs typeface="Times New Roman" panose="02020603050405020304" pitchFamily="18" charset="0"/>
              </a:rPr>
              <a:t>Cells concentration was varied between 500,000 – 2,000,00 cells/mL</a:t>
            </a:r>
          </a:p>
          <a:p>
            <a:pPr marL="457200" lvl="5" indent="-457200">
              <a:buFont typeface="Arial" panose="020B0604020202020204" pitchFamily="34" charset="0"/>
              <a:buChar char="•"/>
              <a:defRPr sz="3200">
                <a:latin typeface="Times New Roman"/>
                <a:ea typeface="Times New Roman"/>
                <a:cs typeface="Times New Roman"/>
                <a:sym typeface="Times New Roman"/>
              </a:defRPr>
            </a:pPr>
            <a:r>
              <a:rPr lang="en-US" sz="2800">
                <a:solidFill>
                  <a:schemeClr val="tx1"/>
                </a:solidFill>
              </a:rPr>
              <a:t>Fluorescence intensity was quantified using an Attune </a:t>
            </a:r>
            <a:r>
              <a:rPr lang="en-US" sz="2800" err="1">
                <a:solidFill>
                  <a:schemeClr val="tx1"/>
                </a:solidFill>
              </a:rPr>
              <a:t>NxT</a:t>
            </a:r>
            <a:r>
              <a:rPr lang="en-US" sz="2800">
                <a:solidFill>
                  <a:schemeClr val="tx1"/>
                </a:solidFill>
              </a:rPr>
              <a:t> Acoustic Focusing Cytometer and visualized using a Nikon Eclipse T/2 confocal fluorescent microscope.</a:t>
            </a:r>
          </a:p>
          <a:p>
            <a:pPr marL="457200" indent="-457200" algn="just">
              <a:buFont typeface="Arial" panose="020B0604020202020204" pitchFamily="34" charset="0"/>
              <a:buChar char="•"/>
              <a:defRPr sz="3200">
                <a:latin typeface="Times New Roman"/>
                <a:ea typeface="Times New Roman"/>
                <a:cs typeface="Times New Roman"/>
                <a:sym typeface="Times New Roman"/>
              </a:defRPr>
            </a:pPr>
            <a:endParaRPr lang="en-US" sz="2800">
              <a:solidFill>
                <a:schemeClr val="tx1"/>
              </a:solidFill>
            </a:endParaRPr>
          </a:p>
        </p:txBody>
      </p:sp>
      <p:sp>
        <p:nvSpPr>
          <p:cNvPr id="30" name="TextBox 29">
            <a:extLst>
              <a:ext uri="{FF2B5EF4-FFF2-40B4-BE49-F238E27FC236}">
                <a16:creationId xmlns:a16="http://schemas.microsoft.com/office/drawing/2014/main" id="{8B4E82AC-416B-2F8A-D51D-65F10ECBBBB7}"/>
              </a:ext>
            </a:extLst>
          </p:cNvPr>
          <p:cNvSpPr txBox="1"/>
          <p:nvPr/>
        </p:nvSpPr>
        <p:spPr>
          <a:xfrm>
            <a:off x="17851560" y="10896664"/>
            <a:ext cx="2179124" cy="46166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400" i="0" u="none" strike="noStrike" cap="none" spc="0" normalizeH="0" baseline="0" dirty="0">
                <a:ln>
                  <a:noFill/>
                </a:ln>
                <a:solidFill>
                  <a:srgbClr val="000000"/>
                </a:solidFill>
                <a:effectLst/>
                <a:uFillTx/>
                <a:latin typeface="+mj-lt"/>
                <a:ea typeface="+mj-ea"/>
                <a:cs typeface="+mj-cs"/>
                <a:sym typeface="Calibri"/>
              </a:rPr>
              <a:t>Alexa 488</a:t>
            </a:r>
          </a:p>
        </p:txBody>
      </p:sp>
      <p:sp>
        <p:nvSpPr>
          <p:cNvPr id="32" name="TextBox 31">
            <a:extLst>
              <a:ext uri="{FF2B5EF4-FFF2-40B4-BE49-F238E27FC236}">
                <a16:creationId xmlns:a16="http://schemas.microsoft.com/office/drawing/2014/main" id="{E36E2B6A-929F-EDDF-BFF5-D55F12A44696}"/>
              </a:ext>
            </a:extLst>
          </p:cNvPr>
          <p:cNvSpPr txBox="1"/>
          <p:nvPr/>
        </p:nvSpPr>
        <p:spPr>
          <a:xfrm>
            <a:off x="22623589" y="10921815"/>
            <a:ext cx="2179124" cy="46166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400" i="0" u="none" strike="noStrike" cap="none" spc="0" normalizeH="0" baseline="0">
                <a:ln>
                  <a:noFill/>
                </a:ln>
                <a:solidFill>
                  <a:srgbClr val="000000"/>
                </a:solidFill>
                <a:effectLst/>
                <a:uFillTx/>
                <a:latin typeface="+mj-lt"/>
                <a:ea typeface="+mj-ea"/>
                <a:cs typeface="+mj-cs"/>
                <a:sym typeface="Calibri"/>
              </a:rPr>
              <a:t>Alexa 488</a:t>
            </a:r>
          </a:p>
        </p:txBody>
      </p:sp>
      <p:sp>
        <p:nvSpPr>
          <p:cNvPr id="35" name="TextBox 34">
            <a:extLst>
              <a:ext uri="{FF2B5EF4-FFF2-40B4-BE49-F238E27FC236}">
                <a16:creationId xmlns:a16="http://schemas.microsoft.com/office/drawing/2014/main" id="{58C1FA2F-EF50-4F07-BBDE-F01A60FEE593}"/>
              </a:ext>
            </a:extLst>
          </p:cNvPr>
          <p:cNvSpPr txBox="1"/>
          <p:nvPr/>
        </p:nvSpPr>
        <p:spPr>
          <a:xfrm>
            <a:off x="17731757" y="15678308"/>
            <a:ext cx="2179124" cy="46166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400" i="0" u="none" strike="noStrike" cap="none" spc="0" normalizeH="0" baseline="0">
                <a:ln>
                  <a:noFill/>
                </a:ln>
                <a:solidFill>
                  <a:srgbClr val="000000"/>
                </a:solidFill>
                <a:effectLst/>
                <a:uFillTx/>
                <a:latin typeface="+mj-lt"/>
                <a:ea typeface="+mj-ea"/>
                <a:cs typeface="+mj-cs"/>
                <a:sym typeface="Calibri"/>
              </a:rPr>
              <a:t>Alexa 488</a:t>
            </a:r>
          </a:p>
        </p:txBody>
      </p:sp>
      <p:pic>
        <p:nvPicPr>
          <p:cNvPr id="70" name="Picture 69" descr="A circular object with a circular pattern on it&#10;&#10;Description automatically generated">
            <a:extLst>
              <a:ext uri="{FF2B5EF4-FFF2-40B4-BE49-F238E27FC236}">
                <a16:creationId xmlns:a16="http://schemas.microsoft.com/office/drawing/2014/main" id="{75F6B9D3-DFEC-B000-DB94-E3AEDE84BC09}"/>
              </a:ext>
            </a:extLst>
          </p:cNvPr>
          <p:cNvPicPr>
            <a:picLocks noChangeAspect="1"/>
          </p:cNvPicPr>
          <p:nvPr/>
        </p:nvPicPr>
        <p:blipFill rotWithShape="1">
          <a:blip r:embed="rId21">
            <a:extLst>
              <a:ext uri="{BEBA8EAE-BF5A-486C-A8C5-ECC9F3942E4B}">
                <a14:imgProps xmlns:a14="http://schemas.microsoft.com/office/drawing/2010/main">
                  <a14:imgLayer r:embed="rId22">
                    <a14:imgEffect>
                      <a14:saturation sat="33000"/>
                    </a14:imgEffect>
                  </a14:imgLayer>
                </a14:imgProps>
              </a:ext>
              <a:ext uri="{28A0092B-C50C-407E-A947-70E740481C1C}">
                <a14:useLocalDpi xmlns:a14="http://schemas.microsoft.com/office/drawing/2010/main" val="0"/>
              </a:ext>
            </a:extLst>
          </a:blip>
          <a:srcRect l="24963" t="26485" r="55856" b="25942"/>
          <a:stretch/>
        </p:blipFill>
        <p:spPr>
          <a:xfrm rot="5400000">
            <a:off x="2922348" y="21203246"/>
            <a:ext cx="4444883" cy="8268463"/>
          </a:xfrm>
          <a:prstGeom prst="rect">
            <a:avLst/>
          </a:prstGeom>
        </p:spPr>
      </p:pic>
      <p:pic>
        <p:nvPicPr>
          <p:cNvPr id="72" name="Picture 71">
            <a:extLst>
              <a:ext uri="{FF2B5EF4-FFF2-40B4-BE49-F238E27FC236}">
                <a16:creationId xmlns:a16="http://schemas.microsoft.com/office/drawing/2014/main" id="{4CC2E48B-6E0B-EE2E-D9FF-E241F213DE48}"/>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7674570" y="-17397934"/>
            <a:ext cx="14016020" cy="13980980"/>
          </a:xfrm>
          <a:prstGeom prst="rect">
            <a:avLst/>
          </a:prstGeom>
        </p:spPr>
      </p:pic>
      <p:pic>
        <p:nvPicPr>
          <p:cNvPr id="74" name="Picture 73">
            <a:extLst>
              <a:ext uri="{FF2B5EF4-FFF2-40B4-BE49-F238E27FC236}">
                <a16:creationId xmlns:a16="http://schemas.microsoft.com/office/drawing/2014/main" id="{E8D685E6-E2F6-4022-1145-25DABA5BAD13}"/>
              </a:ext>
            </a:extLst>
          </p:cNvPr>
          <p:cNvPicPr>
            <a:picLocks/>
          </p:cNvPicPr>
          <p:nvPr/>
        </p:nvPicPr>
        <p:blipFill rotWithShape="1">
          <a:blip r:embed="rId23">
            <a:extLst>
              <a:ext uri="{28A0092B-C50C-407E-A947-70E740481C1C}">
                <a14:useLocalDpi xmlns:a14="http://schemas.microsoft.com/office/drawing/2010/main" val="0"/>
              </a:ext>
            </a:extLst>
          </a:blip>
          <a:srcRect l="50075" t="49949" r="1629" b="1788"/>
          <a:stretch/>
        </p:blipFill>
        <p:spPr>
          <a:xfrm>
            <a:off x="10612514" y="11407585"/>
            <a:ext cx="2743200" cy="2743200"/>
          </a:xfrm>
          <a:prstGeom prst="rect">
            <a:avLst/>
          </a:prstGeom>
        </p:spPr>
      </p:pic>
      <p:sp>
        <p:nvSpPr>
          <p:cNvPr id="21" name="Rectangle 20">
            <a:extLst>
              <a:ext uri="{FF2B5EF4-FFF2-40B4-BE49-F238E27FC236}">
                <a16:creationId xmlns:a16="http://schemas.microsoft.com/office/drawing/2014/main" id="{8ABFDF9C-F931-720C-20D9-4D894B6936EB}"/>
              </a:ext>
            </a:extLst>
          </p:cNvPr>
          <p:cNvSpPr/>
          <p:nvPr/>
        </p:nvSpPr>
        <p:spPr>
          <a:xfrm>
            <a:off x="11084519" y="11460012"/>
            <a:ext cx="1540648" cy="262063"/>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4" name="TextBox 63">
            <a:extLst>
              <a:ext uri="{FF2B5EF4-FFF2-40B4-BE49-F238E27FC236}">
                <a16:creationId xmlns:a16="http://schemas.microsoft.com/office/drawing/2014/main" id="{C525877C-4EEF-AF70-2CE8-18EA5DC329FB}"/>
              </a:ext>
            </a:extLst>
          </p:cNvPr>
          <p:cNvSpPr txBox="1"/>
          <p:nvPr/>
        </p:nvSpPr>
        <p:spPr>
          <a:xfrm>
            <a:off x="12912336" y="11230335"/>
            <a:ext cx="470445" cy="8463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8" tIns="38098" rIns="38098" bIns="38098" numCol="1" spcCol="38100" rtlCol="0" anchor="t">
            <a:spAutoFit/>
          </a:bodyPr>
          <a:lstStyle/>
          <a:p>
            <a:pPr defTabSz="380985"/>
            <a:r>
              <a:rPr lang="en-US" sz="5000" dirty="0">
                <a:solidFill>
                  <a:schemeClr val="tx1"/>
                </a:solidFill>
              </a:rPr>
              <a:t>A</a:t>
            </a:r>
          </a:p>
        </p:txBody>
      </p:sp>
      <p:cxnSp>
        <p:nvCxnSpPr>
          <p:cNvPr id="66" name="Straight Connector 65">
            <a:extLst>
              <a:ext uri="{FF2B5EF4-FFF2-40B4-BE49-F238E27FC236}">
                <a16:creationId xmlns:a16="http://schemas.microsoft.com/office/drawing/2014/main" id="{8BB72A14-5413-AB5F-1628-B4D153B896E3}"/>
              </a:ext>
            </a:extLst>
          </p:cNvPr>
          <p:cNvCxnSpPr>
            <a:cxnSpLocks/>
          </p:cNvCxnSpPr>
          <p:nvPr/>
        </p:nvCxnSpPr>
        <p:spPr>
          <a:xfrm>
            <a:off x="13357084" y="11407585"/>
            <a:ext cx="0" cy="2743200"/>
          </a:xfrm>
          <a:prstGeom prst="line">
            <a:avLst/>
          </a:prstGeom>
          <a:noFill/>
          <a:ln w="25400" cap="flat">
            <a:solidFill>
              <a:schemeClr val="tx1"/>
            </a:solidFill>
            <a:prstDash val="solid"/>
            <a:round/>
          </a:ln>
          <a:effectLst/>
          <a:sp3d/>
        </p:spPr>
        <p:style>
          <a:lnRef idx="0">
            <a:scrgbClr r="0" g="0" b="0"/>
          </a:lnRef>
          <a:fillRef idx="0">
            <a:scrgbClr r="0" g="0" b="0"/>
          </a:fillRef>
          <a:effectRef idx="0">
            <a:scrgbClr r="0" g="0" b="0"/>
          </a:effectRef>
          <a:fontRef idx="none"/>
        </p:style>
      </p:cxnSp>
      <p:pic>
        <p:nvPicPr>
          <p:cNvPr id="75" name="Picture 74" descr="A screenshot of a graph&#10;&#10;Description automatically generated">
            <a:extLst>
              <a:ext uri="{FF2B5EF4-FFF2-40B4-BE49-F238E27FC236}">
                <a16:creationId xmlns:a16="http://schemas.microsoft.com/office/drawing/2014/main" id="{4741FF1E-7511-8A94-9F74-6267A6AAABDB}"/>
              </a:ext>
            </a:extLst>
          </p:cNvPr>
          <p:cNvPicPr>
            <a:picLocks/>
          </p:cNvPicPr>
          <p:nvPr/>
        </p:nvPicPr>
        <p:blipFill rotWithShape="1">
          <a:blip r:embed="rId20">
            <a:extLst>
              <a:ext uri="{28A0092B-C50C-407E-A947-70E740481C1C}">
                <a14:useLocalDpi xmlns:a14="http://schemas.microsoft.com/office/drawing/2010/main" val="0"/>
              </a:ext>
            </a:extLst>
          </a:blip>
          <a:srcRect l="50361" t="50358" r="1735" b="1921"/>
          <a:stretch/>
        </p:blipFill>
        <p:spPr>
          <a:xfrm>
            <a:off x="13359442" y="11405856"/>
            <a:ext cx="2743200" cy="2743200"/>
          </a:xfrm>
          <a:prstGeom prst="rect">
            <a:avLst/>
          </a:prstGeom>
        </p:spPr>
      </p:pic>
      <p:sp>
        <p:nvSpPr>
          <p:cNvPr id="17" name="Rectangle 16">
            <a:extLst>
              <a:ext uri="{FF2B5EF4-FFF2-40B4-BE49-F238E27FC236}">
                <a16:creationId xmlns:a16="http://schemas.microsoft.com/office/drawing/2014/main" id="{7710FAD0-9AA5-FBC4-1B92-42A6A1D5AED7}"/>
              </a:ext>
            </a:extLst>
          </p:cNvPr>
          <p:cNvSpPr/>
          <p:nvPr/>
        </p:nvSpPr>
        <p:spPr>
          <a:xfrm>
            <a:off x="13548399" y="11517442"/>
            <a:ext cx="2103489" cy="283160"/>
          </a:xfrm>
          <a:prstGeom prst="rect">
            <a:avLst/>
          </a:prstGeom>
          <a:solidFill>
            <a:schemeClr val="bg1"/>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65" name="TextBox 64">
            <a:extLst>
              <a:ext uri="{FF2B5EF4-FFF2-40B4-BE49-F238E27FC236}">
                <a16:creationId xmlns:a16="http://schemas.microsoft.com/office/drawing/2014/main" id="{D7709221-F39B-9AD2-1D81-1DBC944C1F40}"/>
              </a:ext>
            </a:extLst>
          </p:cNvPr>
          <p:cNvSpPr txBox="1"/>
          <p:nvPr/>
        </p:nvSpPr>
        <p:spPr>
          <a:xfrm>
            <a:off x="15649293" y="11243624"/>
            <a:ext cx="470445" cy="8463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098" tIns="38098" rIns="38098" bIns="38098" numCol="1" spcCol="38100" rtlCol="0" anchor="t">
            <a:spAutoFit/>
          </a:bodyPr>
          <a:lstStyle/>
          <a:p>
            <a:pPr defTabSz="380985"/>
            <a:r>
              <a:rPr lang="en-US" sz="5000" dirty="0">
                <a:solidFill>
                  <a:schemeClr val="tx1"/>
                </a:solidFill>
              </a:rPr>
              <a:t>B</a:t>
            </a:r>
          </a:p>
        </p:txBody>
      </p:sp>
      <p:sp>
        <p:nvSpPr>
          <p:cNvPr id="76" name="TextBox 75">
            <a:extLst>
              <a:ext uri="{FF2B5EF4-FFF2-40B4-BE49-F238E27FC236}">
                <a16:creationId xmlns:a16="http://schemas.microsoft.com/office/drawing/2014/main" id="{9C23C390-4580-E451-62D2-5C68F13A30BF}"/>
              </a:ext>
            </a:extLst>
          </p:cNvPr>
          <p:cNvSpPr txBox="1"/>
          <p:nvPr/>
        </p:nvSpPr>
        <p:spPr>
          <a:xfrm>
            <a:off x="11303261" y="13851940"/>
            <a:ext cx="1103163" cy="30777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400" i="0" u="none" strike="noStrike" cap="none" spc="0" normalizeH="0" baseline="0" dirty="0">
                <a:ln>
                  <a:noFill/>
                </a:ln>
                <a:solidFill>
                  <a:srgbClr val="000000"/>
                </a:solidFill>
                <a:effectLst/>
                <a:uFillTx/>
                <a:latin typeface="+mj-lt"/>
                <a:ea typeface="+mj-ea"/>
                <a:cs typeface="+mj-cs"/>
                <a:sym typeface="Calibri"/>
              </a:rPr>
              <a:t>Alexa 555</a:t>
            </a:r>
          </a:p>
        </p:txBody>
      </p:sp>
      <p:sp>
        <p:nvSpPr>
          <p:cNvPr id="77" name="TextBox 76">
            <a:extLst>
              <a:ext uri="{FF2B5EF4-FFF2-40B4-BE49-F238E27FC236}">
                <a16:creationId xmlns:a16="http://schemas.microsoft.com/office/drawing/2014/main" id="{9CD11E01-7AC3-48E1-96C3-99929658866B}"/>
              </a:ext>
            </a:extLst>
          </p:cNvPr>
          <p:cNvSpPr txBox="1"/>
          <p:nvPr/>
        </p:nvSpPr>
        <p:spPr>
          <a:xfrm>
            <a:off x="14053910" y="13841283"/>
            <a:ext cx="1103163" cy="307773"/>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400" i="0" u="none" strike="noStrike" cap="none" spc="0" normalizeH="0" baseline="0" dirty="0">
                <a:ln>
                  <a:noFill/>
                </a:ln>
                <a:solidFill>
                  <a:srgbClr val="000000"/>
                </a:solidFill>
                <a:effectLst/>
                <a:uFillTx/>
                <a:latin typeface="+mj-lt"/>
                <a:ea typeface="+mj-ea"/>
                <a:cs typeface="+mj-cs"/>
                <a:sym typeface="Calibri"/>
              </a:rPr>
              <a:t>Alexa 555</a:t>
            </a:r>
          </a:p>
        </p:txBody>
      </p:sp>
    </p:spTree>
  </p:cSld>
  <p:clrMapOvr>
    <a:masterClrMapping/>
  </p:clrMapOvr>
  <p:transition spd="med"/>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5d71d22-8323-42d2-9ac4-6bee94f1fd3f">
      <Terms xmlns="http://schemas.microsoft.com/office/infopath/2007/PartnerControls"/>
    </lcf76f155ced4ddcb4097134ff3c332f>
    <TaxCatchAll xmlns="8fe93c28-1967-49c3-8d91-007fe47168a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9E53F4F2CBCC744BF5F4296DB25184A" ma:contentTypeVersion="11" ma:contentTypeDescription="Create a new document." ma:contentTypeScope="" ma:versionID="1a71579999ccb7226ab34a77efafc02d">
  <xsd:schema xmlns:xsd="http://www.w3.org/2001/XMLSchema" xmlns:xs="http://www.w3.org/2001/XMLSchema" xmlns:p="http://schemas.microsoft.com/office/2006/metadata/properties" xmlns:ns2="35d71d22-8323-42d2-9ac4-6bee94f1fd3f" xmlns:ns3="8fe93c28-1967-49c3-8d91-007fe47168a9" targetNamespace="http://schemas.microsoft.com/office/2006/metadata/properties" ma:root="true" ma:fieldsID="b44c40d72e7105256c5c297682c93b46" ns2:_="" ns3:_="">
    <xsd:import namespace="35d71d22-8323-42d2-9ac4-6bee94f1fd3f"/>
    <xsd:import namespace="8fe93c28-1967-49c3-8d91-007fe47168a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d71d22-8323-42d2-9ac4-6bee94f1fd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f345cb46-7433-4fea-b209-2875d279ae2c"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e93c28-1967-49c3-8d91-007fe47168a9"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e3be166f-2e05-452d-b613-4cc0f21ff6c2}" ma:internalName="TaxCatchAll" ma:showField="CatchAllData" ma:web="8fe93c28-1967-49c3-8d91-007fe47168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C3D3E0-72C2-4A7F-8CB9-EE276D9ED213}">
  <ds:schemaRefs>
    <ds:schemaRef ds:uri="http://schemas.microsoft.com/sharepoint/v3/contenttype/forms"/>
  </ds:schemaRefs>
</ds:datastoreItem>
</file>

<file path=customXml/itemProps2.xml><?xml version="1.0" encoding="utf-8"?>
<ds:datastoreItem xmlns:ds="http://schemas.openxmlformats.org/officeDocument/2006/customXml" ds:itemID="{2C60C0BE-DBD2-48DD-809E-DB0D498D9356}">
  <ds:schemaRefs>
    <ds:schemaRef ds:uri="35d71d22-8323-42d2-9ac4-6bee94f1fd3f"/>
    <ds:schemaRef ds:uri="8fe93c28-1967-49c3-8d91-007fe47168a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A273452-71BE-4997-9240-BA68EA652E53}">
  <ds:schemaRefs>
    <ds:schemaRef ds:uri="35d71d22-8323-42d2-9ac4-6bee94f1fd3f"/>
    <ds:schemaRef ds:uri="8fe93c28-1967-49c3-8d91-007fe47168a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17044</TotalTime>
  <Words>1208</Words>
  <Application>Microsoft Macintosh PowerPoint</Application>
  <PresentationFormat>Custom</PresentationFormat>
  <Paragraphs>62</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Segoe UI Semilight</vt:lpstr>
      <vt:lpstr>Times New Roman</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Beebe, Marshall Lucas</dc:creator>
  <cp:lastModifiedBy>Beebe, Marshall Lucas</cp:lastModifiedBy>
  <cp:revision>3</cp:revision>
  <cp:lastPrinted>2025-03-28T12:16:03Z</cp:lastPrinted>
  <dcterms:modified xsi:type="dcterms:W3CDTF">2025-03-28T13:11:35Z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0x010100A9E53F4F2CBCC744BF5F4296DB25184A</vt:lpwstr>
  </property>
  <property fmtid="{D5CDD505-2E9C-101B-9397-08002B2CF9AE}" pid="3" name="MediaServiceImageTags">
    <vt:lpwstr/>
  </property>
</Properties>
</file>