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4"/>
  </p:sldMasterIdLst>
  <p:notesMasterIdLst>
    <p:notesMasterId r:id="rId38"/>
  </p:notesMasterIdLst>
  <p:handoutMasterIdLst>
    <p:handoutMasterId r:id="rId39"/>
  </p:handoutMasterIdLst>
  <p:sldIdLst>
    <p:sldId id="1761" r:id="rId5"/>
    <p:sldId id="1763" r:id="rId6"/>
    <p:sldId id="1764" r:id="rId7"/>
    <p:sldId id="1765" r:id="rId8"/>
    <p:sldId id="1766" r:id="rId9"/>
    <p:sldId id="1767" r:id="rId10"/>
    <p:sldId id="1768" r:id="rId11"/>
    <p:sldId id="1769" r:id="rId12"/>
    <p:sldId id="1770" r:id="rId13"/>
    <p:sldId id="1771" r:id="rId14"/>
    <p:sldId id="1772" r:id="rId15"/>
    <p:sldId id="1773" r:id="rId16"/>
    <p:sldId id="1774" r:id="rId17"/>
    <p:sldId id="1775" r:id="rId18"/>
    <p:sldId id="1778" r:id="rId19"/>
    <p:sldId id="1779" r:id="rId20"/>
    <p:sldId id="1803" r:id="rId21"/>
    <p:sldId id="1804" r:id="rId22"/>
    <p:sldId id="1782" r:id="rId23"/>
    <p:sldId id="1783" r:id="rId24"/>
    <p:sldId id="1784" r:id="rId25"/>
    <p:sldId id="1785" r:id="rId26"/>
    <p:sldId id="1788" r:id="rId27"/>
    <p:sldId id="1800" r:id="rId28"/>
    <p:sldId id="1790" r:id="rId29"/>
    <p:sldId id="1791" r:id="rId30"/>
    <p:sldId id="1801" r:id="rId31"/>
    <p:sldId id="1794" r:id="rId32"/>
    <p:sldId id="1795" r:id="rId33"/>
    <p:sldId id="1796" r:id="rId34"/>
    <p:sldId id="1802" r:id="rId35"/>
    <p:sldId id="1797" r:id="rId36"/>
    <p:sldId id="1798" r:id="rId37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7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5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3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0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83" algn="l" defTabSz="91435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060" algn="l" defTabSz="91435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236" algn="l" defTabSz="91435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413" algn="l" defTabSz="914353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3/29/2025 AIChE Regionals- 15 minutes" id="{0D59E975-329A-4E4C-82DB-D2948D9E1910}">
          <p14:sldIdLst>
            <p14:sldId id="1761"/>
            <p14:sldId id="1763"/>
            <p14:sldId id="1764"/>
            <p14:sldId id="1765"/>
            <p14:sldId id="1766"/>
            <p14:sldId id="1767"/>
            <p14:sldId id="1768"/>
            <p14:sldId id="1769"/>
            <p14:sldId id="1770"/>
            <p14:sldId id="1771"/>
            <p14:sldId id="1772"/>
            <p14:sldId id="1773"/>
            <p14:sldId id="1774"/>
            <p14:sldId id="1775"/>
            <p14:sldId id="1778"/>
            <p14:sldId id="1779"/>
            <p14:sldId id="1803"/>
            <p14:sldId id="1804"/>
            <p14:sldId id="1782"/>
            <p14:sldId id="1783"/>
            <p14:sldId id="1784"/>
            <p14:sldId id="1785"/>
            <p14:sldId id="1788"/>
            <p14:sldId id="1800"/>
            <p14:sldId id="1790"/>
            <p14:sldId id="1791"/>
            <p14:sldId id="1801"/>
            <p14:sldId id="1794"/>
            <p14:sldId id="1795"/>
            <p14:sldId id="1796"/>
            <p14:sldId id="1802"/>
            <p14:sldId id="1797"/>
            <p14:sldId id="17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9E3"/>
    <a:srgbClr val="003399"/>
    <a:srgbClr val="333300"/>
    <a:srgbClr val="CC00CC"/>
    <a:srgbClr val="CC3300"/>
    <a:srgbClr val="339933"/>
    <a:srgbClr val="0066FF"/>
    <a:srgbClr val="0033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96860-B869-4E03-A55F-DB29FF0D25A7}" v="1" dt="2024-10-24T12:00:04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50" autoAdjust="0"/>
  </p:normalViewPr>
  <p:slideViewPr>
    <p:cSldViewPr snapToGrid="0">
      <p:cViewPr varScale="1">
        <p:scale>
          <a:sx n="97" d="100"/>
          <a:sy n="97" d="100"/>
        </p:scale>
        <p:origin x="10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eratore, Matthew" userId="73231c50-5aaf-4b3d-8255-af8bbe639855" providerId="ADAL" clId="{EA396860-B869-4E03-A55F-DB29FF0D25A7}"/>
    <pc:docChg chg="custSel addSld delSld modSld delSection modSection">
      <pc:chgData name="Liberatore, Matthew" userId="73231c50-5aaf-4b3d-8255-af8bbe639855" providerId="ADAL" clId="{EA396860-B869-4E03-A55F-DB29FF0D25A7}" dt="2024-10-24T12:00:47.477" v="434" actId="17846"/>
      <pc:docMkLst>
        <pc:docMk/>
      </pc:docMkLst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691447082" sldId="25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467141015" sldId="29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84031357" sldId="31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12206076" sldId="32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54111969" sldId="32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027400225" sldId="33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942263259" sldId="34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38620060" sldId="34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301635009" sldId="34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46467376" sldId="34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85968080" sldId="34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268311409" sldId="34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36435311" sldId="35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861598104" sldId="35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33621472" sldId="35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64824693" sldId="35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12278096" sldId="36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644817277" sldId="36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81400427" sldId="37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656775467" sldId="37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921078553" sldId="37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46834237" sldId="383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202043182" sldId="39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493037791" sldId="40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323600309" sldId="40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27306874" sldId="410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3254522685" sldId="43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73937493" sldId="44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653337020" sldId="45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86898909" sldId="46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328426497" sldId="47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82687945" sldId="47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61488706" sldId="47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558681586" sldId="47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50113190" sldId="47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55994930" sldId="48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40076233" sldId="48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728374309" sldId="48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70114411" sldId="48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37882126" sldId="50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874727660" sldId="51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927574463" sldId="51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264355857" sldId="52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76179156" sldId="53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249251882" sldId="60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241194828" sldId="61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557123888" sldId="61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35539014" sldId="62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21294599" sldId="69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776799847" sldId="70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56646607" sldId="71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980505262" sldId="73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116576954" sldId="73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870808332" sldId="76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65322768" sldId="82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9507429" sldId="83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32420007" sldId="83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19456475" sldId="83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50189805" sldId="83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702112395" sldId="85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07637858" sldId="86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744373375" sldId="86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70538925" sldId="89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990776991" sldId="90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211280183" sldId="90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96847714" sldId="91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10604170" sldId="91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66666490" sldId="91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13176867" sldId="92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14494563" sldId="95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237143285" sldId="95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965103148" sldId="99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270097731" sldId="992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1002557975" sldId="998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58098629" sldId="100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757976582" sldId="100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633335137" sldId="100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522490991" sldId="1006"/>
        </pc:sldMkLst>
      </pc:sldChg>
      <pc:sldChg chg="modSp mod">
        <pc:chgData name="Liberatore, Matthew" userId="73231c50-5aaf-4b3d-8255-af8bbe639855" providerId="ADAL" clId="{EA396860-B869-4E03-A55F-DB29FF0D25A7}" dt="2024-10-24T11:57:29.729" v="204" actId="20577"/>
        <pc:sldMkLst>
          <pc:docMk/>
          <pc:sldMk cId="3019879575" sldId="1007"/>
        </pc:sldMkLst>
        <pc:spChg chg="mod">
          <ac:chgData name="Liberatore, Matthew" userId="73231c50-5aaf-4b3d-8255-af8bbe639855" providerId="ADAL" clId="{EA396860-B869-4E03-A55F-DB29FF0D25A7}" dt="2024-10-24T11:57:16.947" v="167" actId="20577"/>
          <ac:spMkLst>
            <pc:docMk/>
            <pc:sldMk cId="3019879575" sldId="1007"/>
            <ac:spMk id="2" creationId="{00000000-0000-0000-0000-000000000000}"/>
          </ac:spMkLst>
        </pc:spChg>
        <pc:spChg chg="mod">
          <ac:chgData name="Liberatore, Matthew" userId="73231c50-5aaf-4b3d-8255-af8bbe639855" providerId="ADAL" clId="{EA396860-B869-4E03-A55F-DB29FF0D25A7}" dt="2024-10-24T11:57:02.534" v="134" actId="20577"/>
          <ac:spMkLst>
            <pc:docMk/>
            <pc:sldMk cId="3019879575" sldId="1007"/>
            <ac:spMk id="3" creationId="{00000000-0000-0000-0000-000000000000}"/>
          </ac:spMkLst>
        </pc:spChg>
        <pc:spChg chg="mod">
          <ac:chgData name="Liberatore, Matthew" userId="73231c50-5aaf-4b3d-8255-af8bbe639855" providerId="ADAL" clId="{EA396860-B869-4E03-A55F-DB29FF0D25A7}" dt="2024-10-24T11:57:29.729" v="204" actId="20577"/>
          <ac:spMkLst>
            <pc:docMk/>
            <pc:sldMk cId="3019879575" sldId="1007"/>
            <ac:spMk id="5" creationId="{00000000-0000-0000-0000-000000000000}"/>
          </ac:spMkLst>
        </pc:spChg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96135336" sldId="102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898557036" sldId="102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04505740" sldId="103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517884698" sldId="104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748538185" sldId="104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990423472" sldId="105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165025872" sldId="105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230433204" sldId="106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23198081" sldId="106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308953569" sldId="106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58866182" sldId="106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584545812" sldId="106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482670566" sldId="107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15121733" sldId="107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47044785" sldId="109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44743086" sldId="109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113808374" sldId="109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649795157" sldId="109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95374432" sldId="110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78268732" sldId="110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98820753" sldId="110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138657740" sldId="112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409652223" sldId="113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13978422" sldId="113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399604" sldId="114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197066085" sldId="114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52340824" sldId="1143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1413774860" sldId="115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29052077" sldId="115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49348421" sldId="117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238858399" sldId="117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659236852" sldId="118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506468921" sldId="118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624872050" sldId="1190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1721020844" sldId="119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12200561" sldId="119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37489672" sldId="119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06626190" sldId="120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25491103" sldId="121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133027525" sldId="122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122724333" sldId="124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244989943" sldId="125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55805114" sldId="125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027304878" sldId="127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82106789" sldId="128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83418287" sldId="129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186114944" sldId="129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52569957" sldId="130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140125686" sldId="131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442125511" sldId="131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27782861" sldId="132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29427716" sldId="132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414283743" sldId="132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597965136" sldId="133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07888968" sldId="134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453470197" sldId="134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648321204" sldId="134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921218266" sldId="134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515974628" sldId="135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205073780" sldId="135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48637604" sldId="135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780523046" sldId="135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28935374" sldId="135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579621606" sldId="135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809506757" sldId="136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268025707" sldId="1369"/>
        </pc:sldMkLst>
      </pc:sldChg>
      <pc:sldChg chg="modSp mod">
        <pc:chgData name="Liberatore, Matthew" userId="73231c50-5aaf-4b3d-8255-af8bbe639855" providerId="ADAL" clId="{EA396860-B869-4E03-A55F-DB29FF0D25A7}" dt="2024-10-24T11:56:49.216" v="124" actId="20577"/>
        <pc:sldMkLst>
          <pc:docMk/>
          <pc:sldMk cId="3128306855" sldId="1370"/>
        </pc:sldMkLst>
        <pc:spChg chg="mod">
          <ac:chgData name="Liberatore, Matthew" userId="73231c50-5aaf-4b3d-8255-af8bbe639855" providerId="ADAL" clId="{EA396860-B869-4E03-A55F-DB29FF0D25A7}" dt="2024-10-24T11:56:49.216" v="124" actId="20577"/>
          <ac:spMkLst>
            <pc:docMk/>
            <pc:sldMk cId="3128306855" sldId="1370"/>
            <ac:spMk id="2" creationId="{3BECD5DC-C231-254F-BC05-FA0A9B8EF1C8}"/>
          </ac:spMkLst>
        </pc:spChg>
        <pc:spChg chg="mod">
          <ac:chgData name="Liberatore, Matthew" userId="73231c50-5aaf-4b3d-8255-af8bbe639855" providerId="ADAL" clId="{EA396860-B869-4E03-A55F-DB29FF0D25A7}" dt="2024-10-24T11:56:20.626" v="52" actId="20577"/>
          <ac:spMkLst>
            <pc:docMk/>
            <pc:sldMk cId="3128306855" sldId="1370"/>
            <ac:spMk id="3" creationId="{6CCA4881-7069-AF44-AD34-53705AB98E96}"/>
          </ac:spMkLst>
        </pc:spChg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98099374" sldId="137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012784966" sldId="137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665670427" sldId="137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975599563" sldId="138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52368940" sldId="138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58857819" sldId="138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8597840" sldId="140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44553906" sldId="141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576076075" sldId="146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195759569" sldId="146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890861293" sldId="146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065826231" sldId="147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51560577" sldId="150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80702599" sldId="150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909634398" sldId="155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97187962" sldId="156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938596894" sldId="156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43495547" sldId="156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84708397" sldId="157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56288193" sldId="1571"/>
        </pc:sldMkLst>
      </pc:sldChg>
      <pc:sldChg chg="modSp mod modClrScheme chgLayout">
        <pc:chgData name="Liberatore, Matthew" userId="73231c50-5aaf-4b3d-8255-af8bbe639855" providerId="ADAL" clId="{EA396860-B869-4E03-A55F-DB29FF0D25A7}" dt="2024-10-24T11:58:08.886" v="265" actId="20577"/>
        <pc:sldMkLst>
          <pc:docMk/>
          <pc:sldMk cId="1233585378" sldId="1592"/>
        </pc:sldMkLst>
        <pc:spChg chg="mod ord">
          <ac:chgData name="Liberatore, Matthew" userId="73231c50-5aaf-4b3d-8255-af8bbe639855" providerId="ADAL" clId="{EA396860-B869-4E03-A55F-DB29FF0D25A7}" dt="2024-10-24T11:57:37.059" v="205" actId="700"/>
          <ac:spMkLst>
            <pc:docMk/>
            <pc:sldMk cId="1233585378" sldId="1592"/>
            <ac:spMk id="4" creationId="{F94D75A1-9C99-9A43-A43D-95D052C6CFEA}"/>
          </ac:spMkLst>
        </pc:spChg>
        <pc:spChg chg="mod ord">
          <ac:chgData name="Liberatore, Matthew" userId="73231c50-5aaf-4b3d-8255-af8bbe639855" providerId="ADAL" clId="{EA396860-B869-4E03-A55F-DB29FF0D25A7}" dt="2024-10-24T11:57:48.295" v="214" actId="20577"/>
          <ac:spMkLst>
            <pc:docMk/>
            <pc:sldMk cId="1233585378" sldId="1592"/>
            <ac:spMk id="6" creationId="{1DB0C021-24C1-B647-96B6-74E53FFB6A01}"/>
          </ac:spMkLst>
        </pc:spChg>
        <pc:spChg chg="mod ord">
          <ac:chgData name="Liberatore, Matthew" userId="73231c50-5aaf-4b3d-8255-af8bbe639855" providerId="ADAL" clId="{EA396860-B869-4E03-A55F-DB29FF0D25A7}" dt="2024-10-24T11:58:08.886" v="265" actId="20577"/>
          <ac:spMkLst>
            <pc:docMk/>
            <pc:sldMk cId="1233585378" sldId="1592"/>
            <ac:spMk id="8" creationId="{EA8B354D-EFC3-3347-A09C-C08D3EFAB839}"/>
          </ac:spMkLst>
        </pc:spChg>
        <pc:picChg chg="mod ord">
          <ac:chgData name="Liberatore, Matthew" userId="73231c50-5aaf-4b3d-8255-af8bbe639855" providerId="ADAL" clId="{EA396860-B869-4E03-A55F-DB29FF0D25A7}" dt="2024-10-24T11:57:37.059" v="205" actId="700"/>
          <ac:picMkLst>
            <pc:docMk/>
            <pc:sldMk cId="1233585378" sldId="1592"/>
            <ac:picMk id="9" creationId="{EFB7C388-317F-42E3-D074-8644DD8A1904}"/>
          </ac:picMkLst>
        </pc:picChg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40353912" sldId="159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007051" sldId="161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904325170" sldId="161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667534548" sldId="161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26079417" sldId="161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42954228" sldId="162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59324030" sldId="1627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1038792328" sldId="162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941685283" sldId="162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21773395" sldId="163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172331316" sldId="163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5768576" sldId="163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148688752" sldId="1635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3903480667" sldId="163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348109580" sldId="163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77566665" sldId="163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21480268" sldId="164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991469571" sldId="164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82093199" sldId="164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770863332" sldId="164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206186666" sldId="164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60155403" sldId="165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776642019" sldId="165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63913192" sldId="165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81320651" sldId="165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26677334" sldId="165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367058355" sldId="165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581420185" sldId="165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01143948" sldId="165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86162954" sldId="165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63571301" sldId="166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293430979" sldId="166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82332712" sldId="1662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3782788456" sldId="166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829977743" sldId="166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783329554" sldId="166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859719264" sldId="166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59777598" sldId="166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156831688" sldId="166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389046863" sldId="166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57106468" sldId="167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681538857" sldId="167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005866564" sldId="167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000242259" sldId="167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005309599" sldId="167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726052108" sldId="167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87032872" sldId="167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38541092" sldId="167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55831760" sldId="167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83698192" sldId="167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771659352" sldId="168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08806802" sldId="168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76542004" sldId="168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89066177" sldId="168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188978112" sldId="1684"/>
        </pc:sldMkLst>
      </pc:sldChg>
      <pc:sldChg chg="del">
        <pc:chgData name="Liberatore, Matthew" userId="73231c50-5aaf-4b3d-8255-af8bbe639855" providerId="ADAL" clId="{EA396860-B869-4E03-A55F-DB29FF0D25A7}" dt="2024-10-24T11:55:30.108" v="3" actId="47"/>
        <pc:sldMkLst>
          <pc:docMk/>
          <pc:sldMk cId="1026711909" sldId="168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503987465" sldId="168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17351669" sldId="168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368010228" sldId="168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845250244" sldId="169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379893186" sldId="169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161520569" sldId="169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898086589" sldId="169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513505842" sldId="169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110351456" sldId="169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334047406" sldId="169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41586764" sldId="169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269181375" sldId="169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224828847" sldId="169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941308739" sldId="1700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924883260" sldId="1701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21167436" sldId="1702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384323533" sldId="170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480356735" sldId="170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956877660" sldId="170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2646091405" sldId="1753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901874908" sldId="1754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531410162" sldId="1755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968099842" sldId="1756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782388444" sldId="1757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1955593781" sldId="1758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4000661056" sldId="1759"/>
        </pc:sldMkLst>
      </pc:sldChg>
      <pc:sldChg chg="del">
        <pc:chgData name="Liberatore, Matthew" userId="73231c50-5aaf-4b3d-8255-af8bbe639855" providerId="ADAL" clId="{EA396860-B869-4E03-A55F-DB29FF0D25A7}" dt="2024-10-24T11:55:47.489" v="4" actId="47"/>
        <pc:sldMkLst>
          <pc:docMk/>
          <pc:sldMk cId="3260107899" sldId="1760"/>
        </pc:sldMkLst>
      </pc:sldChg>
      <pc:sldChg chg="new del">
        <pc:chgData name="Liberatore, Matthew" userId="73231c50-5aaf-4b3d-8255-af8bbe639855" providerId="ADAL" clId="{EA396860-B869-4E03-A55F-DB29FF0D25A7}" dt="2024-10-24T11:54:48.766" v="1" actId="47"/>
        <pc:sldMkLst>
          <pc:docMk/>
          <pc:sldMk cId="34458333" sldId="1761"/>
        </pc:sldMkLst>
      </pc:sldChg>
      <pc:sldChg chg="modSp new mod">
        <pc:chgData name="Liberatore, Matthew" userId="73231c50-5aaf-4b3d-8255-af8bbe639855" providerId="ADAL" clId="{EA396860-B869-4E03-A55F-DB29FF0D25A7}" dt="2024-10-24T11:59:12.664" v="354" actId="3064"/>
        <pc:sldMkLst>
          <pc:docMk/>
          <pc:sldMk cId="2437247979" sldId="1761"/>
        </pc:sldMkLst>
        <pc:spChg chg="mod">
          <ac:chgData name="Liberatore, Matthew" userId="73231c50-5aaf-4b3d-8255-af8bbe639855" providerId="ADAL" clId="{EA396860-B869-4E03-A55F-DB29FF0D25A7}" dt="2024-10-24T11:58:17.880" v="270" actId="20577"/>
          <ac:spMkLst>
            <pc:docMk/>
            <pc:sldMk cId="2437247979" sldId="1761"/>
            <ac:spMk id="2" creationId="{E3EFD7F2-4601-26B4-8DBE-A09AEF85B00E}"/>
          </ac:spMkLst>
        </pc:spChg>
        <pc:spChg chg="mod">
          <ac:chgData name="Liberatore, Matthew" userId="73231c50-5aaf-4b3d-8255-af8bbe639855" providerId="ADAL" clId="{EA396860-B869-4E03-A55F-DB29FF0D25A7}" dt="2024-10-24T11:59:12.664" v="354" actId="3064"/>
          <ac:spMkLst>
            <pc:docMk/>
            <pc:sldMk cId="2437247979" sldId="1761"/>
            <ac:spMk id="3" creationId="{E32F55BA-7EB0-1D7D-7163-7F013D3E062A}"/>
          </ac:spMkLst>
        </pc:spChg>
      </pc:sldChg>
      <pc:sldChg chg="addSp modSp new mod">
        <pc:chgData name="Liberatore, Matthew" userId="73231c50-5aaf-4b3d-8255-af8bbe639855" providerId="ADAL" clId="{EA396860-B869-4E03-A55F-DB29FF0D25A7}" dt="2024-10-24T12:00:28.224" v="433" actId="688"/>
        <pc:sldMkLst>
          <pc:docMk/>
          <pc:sldMk cId="1557459385" sldId="1762"/>
        </pc:sldMkLst>
        <pc:spChg chg="add mod">
          <ac:chgData name="Liberatore, Matthew" userId="73231c50-5aaf-4b3d-8255-af8bbe639855" providerId="ADAL" clId="{EA396860-B869-4E03-A55F-DB29FF0D25A7}" dt="2024-10-24T12:00:28.224" v="433" actId="688"/>
          <ac:spMkLst>
            <pc:docMk/>
            <pc:sldMk cId="1557459385" sldId="1762"/>
            <ac:spMk id="3" creationId="{7CC543FA-D8E3-E3CF-A542-78382498F28C}"/>
          </ac:spMkLst>
        </pc:spChg>
      </pc:sldChg>
      <pc:sldMasterChg chg="delSldLayout">
        <pc:chgData name="Liberatore, Matthew" userId="73231c50-5aaf-4b3d-8255-af8bbe639855" providerId="ADAL" clId="{EA396860-B869-4E03-A55F-DB29FF0D25A7}" dt="2024-10-24T11:55:47.489" v="4" actId="47"/>
        <pc:sldMasterMkLst>
          <pc:docMk/>
          <pc:sldMasterMk cId="1642594051" sldId="2147483672"/>
        </pc:sldMasterMkLst>
        <pc:sldLayoutChg chg="del">
          <pc:chgData name="Liberatore, Matthew" userId="73231c50-5aaf-4b3d-8255-af8bbe639855" providerId="ADAL" clId="{EA396860-B869-4E03-A55F-DB29FF0D25A7}" dt="2024-10-24T11:55:47.489" v="4" actId="47"/>
          <pc:sldLayoutMkLst>
            <pc:docMk/>
            <pc:sldMasterMk cId="1642594051" sldId="2147483672"/>
            <pc:sldLayoutMk cId="3726777344" sldId="2147483707"/>
          </pc:sldLayoutMkLst>
        </pc:sldLayoutChg>
        <pc:sldLayoutChg chg="del">
          <pc:chgData name="Liberatore, Matthew" userId="73231c50-5aaf-4b3d-8255-af8bbe639855" providerId="ADAL" clId="{EA396860-B869-4E03-A55F-DB29FF0D25A7}" dt="2024-10-24T11:55:47.489" v="4" actId="47"/>
          <pc:sldLayoutMkLst>
            <pc:docMk/>
            <pc:sldMasterMk cId="1642594051" sldId="2147483672"/>
            <pc:sldLayoutMk cId="656184582" sldId="2147483708"/>
          </pc:sldLayoutMkLst>
        </pc:sldLayoutChg>
        <pc:sldLayoutChg chg="del">
          <pc:chgData name="Liberatore, Matthew" userId="73231c50-5aaf-4b3d-8255-af8bbe639855" providerId="ADAL" clId="{EA396860-B869-4E03-A55F-DB29FF0D25A7}" dt="2024-10-24T11:55:47.489" v="4" actId="47"/>
          <pc:sldLayoutMkLst>
            <pc:docMk/>
            <pc:sldMasterMk cId="1642594051" sldId="2147483672"/>
            <pc:sldLayoutMk cId="780479383" sldId="2147483709"/>
          </pc:sldLayoutMkLst>
        </pc:sldLayoutChg>
        <pc:sldLayoutChg chg="del">
          <pc:chgData name="Liberatore, Matthew" userId="73231c50-5aaf-4b3d-8255-af8bbe639855" providerId="ADAL" clId="{EA396860-B869-4E03-A55F-DB29FF0D25A7}" dt="2024-10-24T11:55:47.489" v="4" actId="47"/>
          <pc:sldLayoutMkLst>
            <pc:docMk/>
            <pc:sldMasterMk cId="1642594051" sldId="2147483672"/>
            <pc:sldLayoutMk cId="2569920210" sldId="2147483710"/>
          </pc:sldLayoutMkLst>
        </pc:sldLayoutChg>
        <pc:sldLayoutChg chg="del">
          <pc:chgData name="Liberatore, Matthew" userId="73231c50-5aaf-4b3d-8255-af8bbe639855" providerId="ADAL" clId="{EA396860-B869-4E03-A55F-DB29FF0D25A7}" dt="2024-10-24T11:55:47.489" v="4" actId="47"/>
          <pc:sldLayoutMkLst>
            <pc:docMk/>
            <pc:sldMasterMk cId="1642594051" sldId="2147483672"/>
            <pc:sldLayoutMk cId="2276250282" sldId="214748371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911F5-D51D-4014-9350-A937F3D7992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B1A56C8-DA04-496D-9BB4-53097C0391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Overall goal is to use the lipids in diatoms to make biofuels</a:t>
          </a:r>
          <a:endParaRPr lang="en-US" dirty="0"/>
        </a:p>
      </dgm:t>
    </dgm:pt>
    <dgm:pt modelId="{91139F03-20D9-4210-BF4E-65EF5B6F25D7}" type="parTrans" cxnId="{5CE32C41-29A0-4529-AE6A-A10EBE719B86}">
      <dgm:prSet/>
      <dgm:spPr/>
      <dgm:t>
        <a:bodyPr/>
        <a:lstStyle/>
        <a:p>
          <a:endParaRPr lang="en-US"/>
        </a:p>
      </dgm:t>
    </dgm:pt>
    <dgm:pt modelId="{FDD1D94E-097B-4F3A-BAF5-BAF6044A17FB}" type="sibTrans" cxnId="{5CE32C41-29A0-4529-AE6A-A10EBE719B86}">
      <dgm:prSet/>
      <dgm:spPr/>
      <dgm:t>
        <a:bodyPr/>
        <a:lstStyle/>
        <a:p>
          <a:endParaRPr lang="en-US"/>
        </a:p>
      </dgm:t>
    </dgm:pt>
    <dgm:pt modelId="{5F93508E-B8ED-4830-B8AA-C4ADB5D088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Maximize growth of diatoms for lipid productivity</a:t>
          </a:r>
          <a:endParaRPr lang="en-US" dirty="0"/>
        </a:p>
      </dgm:t>
    </dgm:pt>
    <dgm:pt modelId="{AAC522C9-4AB4-4D61-B374-AA5D8C1B418F}" type="parTrans" cxnId="{085121BD-B6AF-4353-B3BE-522EE84E3F29}">
      <dgm:prSet/>
      <dgm:spPr/>
      <dgm:t>
        <a:bodyPr/>
        <a:lstStyle/>
        <a:p>
          <a:endParaRPr lang="en-US"/>
        </a:p>
      </dgm:t>
    </dgm:pt>
    <dgm:pt modelId="{401BBD0B-73C6-4CD5-8AE3-60FA5441D18A}" type="sibTrans" cxnId="{085121BD-B6AF-4353-B3BE-522EE84E3F29}">
      <dgm:prSet/>
      <dgm:spPr/>
      <dgm:t>
        <a:bodyPr/>
        <a:lstStyle/>
        <a:p>
          <a:endParaRPr lang="en-US"/>
        </a:p>
      </dgm:t>
    </dgm:pt>
    <dgm:pt modelId="{FDB88AA2-5300-470A-B851-A8D66C4DDBC5}" type="pres">
      <dgm:prSet presAssocID="{D1E911F5-D51D-4014-9350-A937F3D79926}" presName="root" presStyleCnt="0">
        <dgm:presLayoutVars>
          <dgm:dir/>
          <dgm:resizeHandles val="exact"/>
        </dgm:presLayoutVars>
      </dgm:prSet>
      <dgm:spPr/>
    </dgm:pt>
    <dgm:pt modelId="{961E595B-F81E-4FC6-89B5-DAD199A1B761}" type="pres">
      <dgm:prSet presAssocID="{FB1A56C8-DA04-496D-9BB4-53097C039167}" presName="compNode" presStyleCnt="0"/>
      <dgm:spPr/>
    </dgm:pt>
    <dgm:pt modelId="{7DE52E90-25D6-4662-B48D-17780AE09A66}" type="pres">
      <dgm:prSet presAssocID="{FB1A56C8-DA04-496D-9BB4-53097C039167}" presName="iconBgRect" presStyleLbl="bgShp" presStyleIdx="0" presStyleCnt="2"/>
      <dgm:spPr/>
    </dgm:pt>
    <dgm:pt modelId="{5FE21B40-71CC-46E0-9735-BD75A629E75D}" type="pres">
      <dgm:prSet presAssocID="{FB1A56C8-DA04-496D-9BB4-53097C03916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2F0B729-F7E7-4360-AAAE-6EBEAE78D459}" type="pres">
      <dgm:prSet presAssocID="{FB1A56C8-DA04-496D-9BB4-53097C039167}" presName="spaceRect" presStyleCnt="0"/>
      <dgm:spPr/>
    </dgm:pt>
    <dgm:pt modelId="{C4C035B5-479A-47E4-9769-3E033EB392ED}" type="pres">
      <dgm:prSet presAssocID="{FB1A56C8-DA04-496D-9BB4-53097C039167}" presName="textRect" presStyleLbl="revTx" presStyleIdx="0" presStyleCnt="2" custLinFactNeighborX="839" custLinFactNeighborY="-68458">
        <dgm:presLayoutVars>
          <dgm:chMax val="1"/>
          <dgm:chPref val="1"/>
        </dgm:presLayoutVars>
      </dgm:prSet>
      <dgm:spPr/>
    </dgm:pt>
    <dgm:pt modelId="{42812071-08B9-43C7-B27F-4906BC73617E}" type="pres">
      <dgm:prSet presAssocID="{FDD1D94E-097B-4F3A-BAF5-BAF6044A17FB}" presName="sibTrans" presStyleCnt="0"/>
      <dgm:spPr/>
    </dgm:pt>
    <dgm:pt modelId="{A1829CC2-5155-440C-91B7-3B398F945C74}" type="pres">
      <dgm:prSet presAssocID="{5F93508E-B8ED-4830-B8AA-C4ADB5D08867}" presName="compNode" presStyleCnt="0"/>
      <dgm:spPr/>
    </dgm:pt>
    <dgm:pt modelId="{7A43BC93-C80D-4AEA-930C-37ACA3C8BE13}" type="pres">
      <dgm:prSet presAssocID="{5F93508E-B8ED-4830-B8AA-C4ADB5D08867}" presName="iconBgRect" presStyleLbl="bgShp" presStyleIdx="1" presStyleCnt="2"/>
      <dgm:spPr/>
    </dgm:pt>
    <dgm:pt modelId="{C3002574-307A-4C27-B120-F1CA5AABE8C1}" type="pres">
      <dgm:prSet presAssocID="{5F93508E-B8ED-4830-B8AA-C4ADB5D088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4BB4261-D239-4F85-85E1-D58DEAA824D6}" type="pres">
      <dgm:prSet presAssocID="{5F93508E-B8ED-4830-B8AA-C4ADB5D08867}" presName="spaceRect" presStyleCnt="0"/>
      <dgm:spPr/>
    </dgm:pt>
    <dgm:pt modelId="{3B0DB8E4-6D34-4E37-9162-EB6E1D7C2C06}" type="pres">
      <dgm:prSet presAssocID="{5F93508E-B8ED-4830-B8AA-C4ADB5D08867}" presName="textRect" presStyleLbl="revTx" presStyleIdx="1" presStyleCnt="2" custLinFactNeighborX="1266" custLinFactNeighborY="-68457">
        <dgm:presLayoutVars>
          <dgm:chMax val="1"/>
          <dgm:chPref val="1"/>
        </dgm:presLayoutVars>
      </dgm:prSet>
      <dgm:spPr/>
    </dgm:pt>
  </dgm:ptLst>
  <dgm:cxnLst>
    <dgm:cxn modelId="{BF8D6D5B-2995-486C-B197-907EECFA7594}" type="presOf" srcId="{5F93508E-B8ED-4830-B8AA-C4ADB5D08867}" destId="{3B0DB8E4-6D34-4E37-9162-EB6E1D7C2C06}" srcOrd="0" destOrd="0" presId="urn:microsoft.com/office/officeart/2018/5/layout/IconCircleLabelList"/>
    <dgm:cxn modelId="{5CE32C41-29A0-4529-AE6A-A10EBE719B86}" srcId="{D1E911F5-D51D-4014-9350-A937F3D79926}" destId="{FB1A56C8-DA04-496D-9BB4-53097C039167}" srcOrd="0" destOrd="0" parTransId="{91139F03-20D9-4210-BF4E-65EF5B6F25D7}" sibTransId="{FDD1D94E-097B-4F3A-BAF5-BAF6044A17FB}"/>
    <dgm:cxn modelId="{3CD46C82-1128-4732-9292-AA3901EBE382}" type="presOf" srcId="{FB1A56C8-DA04-496D-9BB4-53097C039167}" destId="{C4C035B5-479A-47E4-9769-3E033EB392ED}" srcOrd="0" destOrd="0" presId="urn:microsoft.com/office/officeart/2018/5/layout/IconCircleLabelList"/>
    <dgm:cxn modelId="{085121BD-B6AF-4353-B3BE-522EE84E3F29}" srcId="{D1E911F5-D51D-4014-9350-A937F3D79926}" destId="{5F93508E-B8ED-4830-B8AA-C4ADB5D08867}" srcOrd="1" destOrd="0" parTransId="{AAC522C9-4AB4-4D61-B374-AA5D8C1B418F}" sibTransId="{401BBD0B-73C6-4CD5-8AE3-60FA5441D18A}"/>
    <dgm:cxn modelId="{4419D3F9-B45C-47EB-B5E1-C7D1B5EF7209}" type="presOf" srcId="{D1E911F5-D51D-4014-9350-A937F3D79926}" destId="{FDB88AA2-5300-470A-B851-A8D66C4DDBC5}" srcOrd="0" destOrd="0" presId="urn:microsoft.com/office/officeart/2018/5/layout/IconCircleLabelList"/>
    <dgm:cxn modelId="{311AA4EF-22A0-48F7-AEA5-F5A3D0B35765}" type="presParOf" srcId="{FDB88AA2-5300-470A-B851-A8D66C4DDBC5}" destId="{961E595B-F81E-4FC6-89B5-DAD199A1B761}" srcOrd="0" destOrd="0" presId="urn:microsoft.com/office/officeart/2018/5/layout/IconCircleLabelList"/>
    <dgm:cxn modelId="{F6EEE195-D058-4298-AD39-E7C91BD1D72E}" type="presParOf" srcId="{961E595B-F81E-4FC6-89B5-DAD199A1B761}" destId="{7DE52E90-25D6-4662-B48D-17780AE09A66}" srcOrd="0" destOrd="0" presId="urn:microsoft.com/office/officeart/2018/5/layout/IconCircleLabelList"/>
    <dgm:cxn modelId="{C86D7268-8BFC-4479-8DDA-21645DD413B1}" type="presParOf" srcId="{961E595B-F81E-4FC6-89B5-DAD199A1B761}" destId="{5FE21B40-71CC-46E0-9735-BD75A629E75D}" srcOrd="1" destOrd="0" presId="urn:microsoft.com/office/officeart/2018/5/layout/IconCircleLabelList"/>
    <dgm:cxn modelId="{DD74DB75-313C-4496-ABB8-B06E0E748934}" type="presParOf" srcId="{961E595B-F81E-4FC6-89B5-DAD199A1B761}" destId="{E2F0B729-F7E7-4360-AAAE-6EBEAE78D459}" srcOrd="2" destOrd="0" presId="urn:microsoft.com/office/officeart/2018/5/layout/IconCircleLabelList"/>
    <dgm:cxn modelId="{27E37B48-AB4B-43B0-8D75-DD6255B64BDC}" type="presParOf" srcId="{961E595B-F81E-4FC6-89B5-DAD199A1B761}" destId="{C4C035B5-479A-47E4-9769-3E033EB392ED}" srcOrd="3" destOrd="0" presId="urn:microsoft.com/office/officeart/2018/5/layout/IconCircleLabelList"/>
    <dgm:cxn modelId="{3B5797BC-F926-4BCB-AC04-497A143D49BD}" type="presParOf" srcId="{FDB88AA2-5300-470A-B851-A8D66C4DDBC5}" destId="{42812071-08B9-43C7-B27F-4906BC73617E}" srcOrd="1" destOrd="0" presId="urn:microsoft.com/office/officeart/2018/5/layout/IconCircleLabelList"/>
    <dgm:cxn modelId="{2C73E856-B26E-4578-B420-DD6E7DBE0017}" type="presParOf" srcId="{FDB88AA2-5300-470A-B851-A8D66C4DDBC5}" destId="{A1829CC2-5155-440C-91B7-3B398F945C74}" srcOrd="2" destOrd="0" presId="urn:microsoft.com/office/officeart/2018/5/layout/IconCircleLabelList"/>
    <dgm:cxn modelId="{E0C83AD0-FED9-44BB-A9EB-4D9C112FD25B}" type="presParOf" srcId="{A1829CC2-5155-440C-91B7-3B398F945C74}" destId="{7A43BC93-C80D-4AEA-930C-37ACA3C8BE13}" srcOrd="0" destOrd="0" presId="urn:microsoft.com/office/officeart/2018/5/layout/IconCircleLabelList"/>
    <dgm:cxn modelId="{9C305A2B-18B6-4022-9671-106D840CCC6C}" type="presParOf" srcId="{A1829CC2-5155-440C-91B7-3B398F945C74}" destId="{C3002574-307A-4C27-B120-F1CA5AABE8C1}" srcOrd="1" destOrd="0" presId="urn:microsoft.com/office/officeart/2018/5/layout/IconCircleLabelList"/>
    <dgm:cxn modelId="{010A8B35-7D67-4FCC-9AC4-64DA30F4A21D}" type="presParOf" srcId="{A1829CC2-5155-440C-91B7-3B398F945C74}" destId="{74BB4261-D239-4F85-85E1-D58DEAA824D6}" srcOrd="2" destOrd="0" presId="urn:microsoft.com/office/officeart/2018/5/layout/IconCircleLabelList"/>
    <dgm:cxn modelId="{51193AF5-37FC-4748-9823-F5B78CBAEE5B}" type="presParOf" srcId="{A1829CC2-5155-440C-91B7-3B398F945C74}" destId="{3B0DB8E4-6D34-4E37-9162-EB6E1D7C2C0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14208-15A5-4D7A-BFE4-ED6AF912DB8E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525CDAED-6AB5-44D8-B106-30D3C1B00C4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Out of the five growth additives put in media base, silica was the only additive with a statistical impact on overall </a:t>
          </a:r>
          <a:r>
            <a:rPr lang="en-US" i="1" dirty="0"/>
            <a:t>C. </a:t>
          </a:r>
          <a:r>
            <a:rPr lang="en-US" i="1" dirty="0" err="1"/>
            <a:t>cryptica</a:t>
          </a:r>
          <a:r>
            <a:rPr lang="en-US" i="1" dirty="0"/>
            <a:t> </a:t>
          </a:r>
          <a:r>
            <a:rPr lang="en-US" dirty="0"/>
            <a:t>growth</a:t>
          </a:r>
        </a:p>
      </dgm:t>
    </dgm:pt>
    <dgm:pt modelId="{E3ED371E-A86C-450F-A595-24766A440E6D}" type="parTrans" cxnId="{54706F1F-F8DA-423D-84D3-5FE6AABE31C0}">
      <dgm:prSet/>
      <dgm:spPr/>
      <dgm:t>
        <a:bodyPr/>
        <a:lstStyle/>
        <a:p>
          <a:endParaRPr lang="en-US"/>
        </a:p>
      </dgm:t>
    </dgm:pt>
    <dgm:pt modelId="{C4C2A1E4-C3CD-4951-ACEC-D9F0E33A61A6}" type="sibTrans" cxnId="{54706F1F-F8DA-423D-84D3-5FE6AABE31C0}">
      <dgm:prSet/>
      <dgm:spPr/>
      <dgm:t>
        <a:bodyPr/>
        <a:lstStyle/>
        <a:p>
          <a:endParaRPr lang="en-US"/>
        </a:p>
      </dgm:t>
    </dgm:pt>
    <dgm:pt modelId="{B421B779-5552-47A2-AD49-7CEC552F6B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Silica concentration of 0.212 mM lead to the best overall growth and lipid growth in </a:t>
          </a:r>
          <a:r>
            <a:rPr lang="en-US" i="1" dirty="0"/>
            <a:t>C. </a:t>
          </a:r>
          <a:r>
            <a:rPr lang="en-US" i="1" dirty="0" err="1"/>
            <a:t>cryptica</a:t>
          </a:r>
          <a:endParaRPr lang="en-US" dirty="0"/>
        </a:p>
      </dgm:t>
    </dgm:pt>
    <dgm:pt modelId="{822DE424-431C-412F-BB90-54F90C38A8F0}" type="parTrans" cxnId="{BF2ADA55-7AB2-4F79-B6E8-5AF110FA4C0B}">
      <dgm:prSet/>
      <dgm:spPr/>
      <dgm:t>
        <a:bodyPr/>
        <a:lstStyle/>
        <a:p>
          <a:endParaRPr lang="en-US"/>
        </a:p>
      </dgm:t>
    </dgm:pt>
    <dgm:pt modelId="{288461B0-741D-4E44-8345-72C9D445018C}" type="sibTrans" cxnId="{BF2ADA55-7AB2-4F79-B6E8-5AF110FA4C0B}">
      <dgm:prSet/>
      <dgm:spPr/>
      <dgm:t>
        <a:bodyPr/>
        <a:lstStyle/>
        <a:p>
          <a:endParaRPr lang="en-US"/>
        </a:p>
      </dgm:t>
    </dgm:pt>
    <dgm:pt modelId="{16F840C9-743E-4219-9440-6EE6EBABC96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Real seawater contains many nutrients not present in lab created- lead to better overall growth</a:t>
          </a:r>
        </a:p>
      </dgm:t>
    </dgm:pt>
    <dgm:pt modelId="{AD7F1203-3941-467A-8840-1C381F653174}" type="sibTrans" cxnId="{A3691AB3-2C29-43E4-BC7E-29F2E687209F}">
      <dgm:prSet/>
      <dgm:spPr/>
      <dgm:t>
        <a:bodyPr/>
        <a:lstStyle/>
        <a:p>
          <a:endParaRPr lang="en-US"/>
        </a:p>
      </dgm:t>
    </dgm:pt>
    <dgm:pt modelId="{118F69AE-E573-4D3E-ABCF-187CF8146A1D}" type="parTrans" cxnId="{A3691AB3-2C29-43E4-BC7E-29F2E687209F}">
      <dgm:prSet/>
      <dgm:spPr/>
      <dgm:t>
        <a:bodyPr/>
        <a:lstStyle/>
        <a:p>
          <a:endParaRPr lang="en-US"/>
        </a:p>
      </dgm:t>
    </dgm:pt>
    <dgm:pt modelId="{E432966D-0718-4E8B-956F-AA384A4EDDBE}" type="pres">
      <dgm:prSet presAssocID="{2CC14208-15A5-4D7A-BFE4-ED6AF912DB8E}" presName="linearFlow" presStyleCnt="0">
        <dgm:presLayoutVars>
          <dgm:dir/>
          <dgm:resizeHandles val="exact"/>
        </dgm:presLayoutVars>
      </dgm:prSet>
      <dgm:spPr/>
    </dgm:pt>
    <dgm:pt modelId="{4C976081-22ED-4CFF-8BD3-825AE16715A2}" type="pres">
      <dgm:prSet presAssocID="{16F840C9-743E-4219-9440-6EE6EBABC967}" presName="composite" presStyleCnt="0"/>
      <dgm:spPr/>
    </dgm:pt>
    <dgm:pt modelId="{1FA0D83F-85E4-4074-96D9-7367883384A9}" type="pres">
      <dgm:prSet presAssocID="{16F840C9-743E-4219-9440-6EE6EBABC967}" presName="imgShp" presStyleLbl="fgImgPlace1" presStyleIdx="0" presStyleCnt="3"/>
      <dgm:spPr>
        <a:solidFill>
          <a:schemeClr val="bg2">
            <a:lumMod val="20000"/>
            <a:lumOff val="80000"/>
          </a:schemeClr>
        </a:solidFill>
      </dgm:spPr>
      <dgm:extLst>
        <a:ext uri="{E40237B7-FDA0-4F09-8148-C483321AD2D9}">
          <dgm14:cNvPr xmlns:dgm14="http://schemas.microsoft.com/office/drawing/2010/diagram" id="0" name="" descr="Water with solid fill"/>
        </a:ext>
      </dgm:extLst>
    </dgm:pt>
    <dgm:pt modelId="{16C6001C-91B3-4B3E-B75E-F700123272FA}" type="pres">
      <dgm:prSet presAssocID="{16F840C9-743E-4219-9440-6EE6EBABC967}" presName="txShp" presStyleLbl="node1" presStyleIdx="0" presStyleCnt="3">
        <dgm:presLayoutVars>
          <dgm:bulletEnabled val="1"/>
        </dgm:presLayoutVars>
      </dgm:prSet>
      <dgm:spPr/>
    </dgm:pt>
    <dgm:pt modelId="{83B944DB-CE41-4365-BEB8-64F419D80B8F}" type="pres">
      <dgm:prSet presAssocID="{AD7F1203-3941-467A-8840-1C381F653174}" presName="spacing" presStyleCnt="0"/>
      <dgm:spPr/>
    </dgm:pt>
    <dgm:pt modelId="{93CBDE89-91F7-47C3-A449-C5624EF359D0}" type="pres">
      <dgm:prSet presAssocID="{525CDAED-6AB5-44D8-B106-30D3C1B00C4D}" presName="composite" presStyleCnt="0"/>
      <dgm:spPr/>
    </dgm:pt>
    <dgm:pt modelId="{267D2A1B-C773-4005-B105-AFE65D2EFAB4}" type="pres">
      <dgm:prSet presAssocID="{525CDAED-6AB5-44D8-B106-30D3C1B00C4D}" presName="imgShp" presStyleLbl="fgImgPlace1" presStyleIdx="1" presStyleCnt="3"/>
      <dgm:spPr>
        <a:solidFill>
          <a:schemeClr val="bg2">
            <a:lumMod val="20000"/>
            <a:lumOff val="80000"/>
          </a:schemeClr>
        </a:solidFill>
      </dgm:spPr>
      <dgm:extLst>
        <a:ext uri="{E40237B7-FDA0-4F09-8148-C483321AD2D9}">
          <dgm14:cNvPr xmlns:dgm14="http://schemas.microsoft.com/office/drawing/2010/diagram" id="0" name="" descr="Signal with solid fill"/>
        </a:ext>
      </dgm:extLst>
    </dgm:pt>
    <dgm:pt modelId="{D60D887E-D6BD-4655-8C58-CBB2A776723F}" type="pres">
      <dgm:prSet presAssocID="{525CDAED-6AB5-44D8-B106-30D3C1B00C4D}" presName="txShp" presStyleLbl="node1" presStyleIdx="1" presStyleCnt="3">
        <dgm:presLayoutVars>
          <dgm:bulletEnabled val="1"/>
        </dgm:presLayoutVars>
      </dgm:prSet>
      <dgm:spPr/>
    </dgm:pt>
    <dgm:pt modelId="{E1285CAC-1426-467B-B2C2-F290D95EACE7}" type="pres">
      <dgm:prSet presAssocID="{C4C2A1E4-C3CD-4951-ACEC-D9F0E33A61A6}" presName="spacing" presStyleCnt="0"/>
      <dgm:spPr/>
    </dgm:pt>
    <dgm:pt modelId="{06B95B12-D5E1-4AFC-BA3A-0AA5B5600BBF}" type="pres">
      <dgm:prSet presAssocID="{B421B779-5552-47A2-AD49-7CEC552F6BAA}" presName="composite" presStyleCnt="0"/>
      <dgm:spPr/>
    </dgm:pt>
    <dgm:pt modelId="{EEBCBB38-295B-4737-9007-1F5399B4D4A2}" type="pres">
      <dgm:prSet presAssocID="{B421B779-5552-47A2-AD49-7CEC552F6BAA}" presName="imgShp" presStyleLbl="fgImgPlace1" presStyleIdx="2" presStyleCnt="3"/>
      <dgm:spPr>
        <a:solidFill>
          <a:schemeClr val="bg2">
            <a:lumMod val="20000"/>
            <a:lumOff val="80000"/>
          </a:schemeClr>
        </a:solid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0450197D-6119-4DCA-B549-3AA1194605A9}" type="pres">
      <dgm:prSet presAssocID="{B421B779-5552-47A2-AD49-7CEC552F6BAA}" presName="txShp" presStyleLbl="node1" presStyleIdx="2" presStyleCnt="3">
        <dgm:presLayoutVars>
          <dgm:bulletEnabled val="1"/>
        </dgm:presLayoutVars>
      </dgm:prSet>
      <dgm:spPr/>
    </dgm:pt>
  </dgm:ptLst>
  <dgm:cxnLst>
    <dgm:cxn modelId="{0E930517-B1A5-45B5-9382-44A58C5CF7CB}" type="presOf" srcId="{525CDAED-6AB5-44D8-B106-30D3C1B00C4D}" destId="{D60D887E-D6BD-4655-8C58-CBB2A776723F}" srcOrd="0" destOrd="0" presId="urn:microsoft.com/office/officeart/2005/8/layout/vList3"/>
    <dgm:cxn modelId="{54706F1F-F8DA-423D-84D3-5FE6AABE31C0}" srcId="{2CC14208-15A5-4D7A-BFE4-ED6AF912DB8E}" destId="{525CDAED-6AB5-44D8-B106-30D3C1B00C4D}" srcOrd="1" destOrd="0" parTransId="{E3ED371E-A86C-450F-A595-24766A440E6D}" sibTransId="{C4C2A1E4-C3CD-4951-ACEC-D9F0E33A61A6}"/>
    <dgm:cxn modelId="{BF2ADA55-7AB2-4F79-B6E8-5AF110FA4C0B}" srcId="{2CC14208-15A5-4D7A-BFE4-ED6AF912DB8E}" destId="{B421B779-5552-47A2-AD49-7CEC552F6BAA}" srcOrd="2" destOrd="0" parTransId="{822DE424-431C-412F-BB90-54F90C38A8F0}" sibTransId="{288461B0-741D-4E44-8345-72C9D445018C}"/>
    <dgm:cxn modelId="{E3E7A782-B412-41A9-A3A7-8736189FADEF}" type="presOf" srcId="{B421B779-5552-47A2-AD49-7CEC552F6BAA}" destId="{0450197D-6119-4DCA-B549-3AA1194605A9}" srcOrd="0" destOrd="0" presId="urn:microsoft.com/office/officeart/2005/8/layout/vList3"/>
    <dgm:cxn modelId="{A3691AB3-2C29-43E4-BC7E-29F2E687209F}" srcId="{2CC14208-15A5-4D7A-BFE4-ED6AF912DB8E}" destId="{16F840C9-743E-4219-9440-6EE6EBABC967}" srcOrd="0" destOrd="0" parTransId="{118F69AE-E573-4D3E-ABCF-187CF8146A1D}" sibTransId="{AD7F1203-3941-467A-8840-1C381F653174}"/>
    <dgm:cxn modelId="{1650ACB5-56DB-4068-9952-39AA0E34314D}" type="presOf" srcId="{2CC14208-15A5-4D7A-BFE4-ED6AF912DB8E}" destId="{E432966D-0718-4E8B-956F-AA384A4EDDBE}" srcOrd="0" destOrd="0" presId="urn:microsoft.com/office/officeart/2005/8/layout/vList3"/>
    <dgm:cxn modelId="{182DA9CC-2C76-4A86-932E-40CBFBD20EFE}" type="presOf" srcId="{16F840C9-743E-4219-9440-6EE6EBABC967}" destId="{16C6001C-91B3-4B3E-B75E-F700123272FA}" srcOrd="0" destOrd="0" presId="urn:microsoft.com/office/officeart/2005/8/layout/vList3"/>
    <dgm:cxn modelId="{AFB31220-86F4-4926-A7F3-034A6030A7AE}" type="presParOf" srcId="{E432966D-0718-4E8B-956F-AA384A4EDDBE}" destId="{4C976081-22ED-4CFF-8BD3-825AE16715A2}" srcOrd="0" destOrd="0" presId="urn:microsoft.com/office/officeart/2005/8/layout/vList3"/>
    <dgm:cxn modelId="{3D5CE3C6-D275-40CE-9F94-21DFDF214D50}" type="presParOf" srcId="{4C976081-22ED-4CFF-8BD3-825AE16715A2}" destId="{1FA0D83F-85E4-4074-96D9-7367883384A9}" srcOrd="0" destOrd="0" presId="urn:microsoft.com/office/officeart/2005/8/layout/vList3"/>
    <dgm:cxn modelId="{628F76EE-B9C3-4A9F-B0BD-41328A92824E}" type="presParOf" srcId="{4C976081-22ED-4CFF-8BD3-825AE16715A2}" destId="{16C6001C-91B3-4B3E-B75E-F700123272FA}" srcOrd="1" destOrd="0" presId="urn:microsoft.com/office/officeart/2005/8/layout/vList3"/>
    <dgm:cxn modelId="{0816600F-64D9-4D19-81B4-5A63A9D8933C}" type="presParOf" srcId="{E432966D-0718-4E8B-956F-AA384A4EDDBE}" destId="{83B944DB-CE41-4365-BEB8-64F419D80B8F}" srcOrd="1" destOrd="0" presId="urn:microsoft.com/office/officeart/2005/8/layout/vList3"/>
    <dgm:cxn modelId="{667E6528-0FAA-4CBD-B4BC-41D93973156D}" type="presParOf" srcId="{E432966D-0718-4E8B-956F-AA384A4EDDBE}" destId="{93CBDE89-91F7-47C3-A449-C5624EF359D0}" srcOrd="2" destOrd="0" presId="urn:microsoft.com/office/officeart/2005/8/layout/vList3"/>
    <dgm:cxn modelId="{C7D9EE03-6AFC-4AFB-A6BE-40FCC231458A}" type="presParOf" srcId="{93CBDE89-91F7-47C3-A449-C5624EF359D0}" destId="{267D2A1B-C773-4005-B105-AFE65D2EFAB4}" srcOrd="0" destOrd="0" presId="urn:microsoft.com/office/officeart/2005/8/layout/vList3"/>
    <dgm:cxn modelId="{ADB2F207-A809-436F-B565-5CE0DB32B735}" type="presParOf" srcId="{93CBDE89-91F7-47C3-A449-C5624EF359D0}" destId="{D60D887E-D6BD-4655-8C58-CBB2A776723F}" srcOrd="1" destOrd="0" presId="urn:microsoft.com/office/officeart/2005/8/layout/vList3"/>
    <dgm:cxn modelId="{36F074CC-BE9D-42E1-B652-591D0ECB318D}" type="presParOf" srcId="{E432966D-0718-4E8B-956F-AA384A4EDDBE}" destId="{E1285CAC-1426-467B-B2C2-F290D95EACE7}" srcOrd="3" destOrd="0" presId="urn:microsoft.com/office/officeart/2005/8/layout/vList3"/>
    <dgm:cxn modelId="{716535B3-DF66-445B-8E1B-1047791E3CFC}" type="presParOf" srcId="{E432966D-0718-4E8B-956F-AA384A4EDDBE}" destId="{06B95B12-D5E1-4AFC-BA3A-0AA5B5600BBF}" srcOrd="4" destOrd="0" presId="urn:microsoft.com/office/officeart/2005/8/layout/vList3"/>
    <dgm:cxn modelId="{C5F5E2AA-0C7F-4FF1-A186-0031892EA5DF}" type="presParOf" srcId="{06B95B12-D5E1-4AFC-BA3A-0AA5B5600BBF}" destId="{EEBCBB38-295B-4737-9007-1F5399B4D4A2}" srcOrd="0" destOrd="0" presId="urn:microsoft.com/office/officeart/2005/8/layout/vList3"/>
    <dgm:cxn modelId="{96BCC5BD-E49D-43F4-B7F9-BDB242BE8EE2}" type="presParOf" srcId="{06B95B12-D5E1-4AFC-BA3A-0AA5B5600BBF}" destId="{0450197D-6119-4DCA-B549-3AA1194605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14208-15A5-4D7A-BFE4-ED6AF912DB8E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525CDAED-6AB5-44D8-B106-30D3C1B00C4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Out of the five growth additives put in media base, silica was the only additive with a statistical impact on overall </a:t>
          </a:r>
          <a:r>
            <a:rPr lang="en-US" i="1" dirty="0"/>
            <a:t>C. </a:t>
          </a:r>
          <a:r>
            <a:rPr lang="en-US" i="1" dirty="0" err="1"/>
            <a:t>cryptica</a:t>
          </a:r>
          <a:r>
            <a:rPr lang="en-US" i="1" dirty="0"/>
            <a:t> </a:t>
          </a:r>
          <a:r>
            <a:rPr lang="en-US" dirty="0"/>
            <a:t>growth</a:t>
          </a:r>
        </a:p>
      </dgm:t>
    </dgm:pt>
    <dgm:pt modelId="{E3ED371E-A86C-450F-A595-24766A440E6D}" type="parTrans" cxnId="{54706F1F-F8DA-423D-84D3-5FE6AABE31C0}">
      <dgm:prSet/>
      <dgm:spPr/>
      <dgm:t>
        <a:bodyPr/>
        <a:lstStyle/>
        <a:p>
          <a:endParaRPr lang="en-US"/>
        </a:p>
      </dgm:t>
    </dgm:pt>
    <dgm:pt modelId="{C4C2A1E4-C3CD-4951-ACEC-D9F0E33A61A6}" type="sibTrans" cxnId="{54706F1F-F8DA-423D-84D3-5FE6AABE31C0}">
      <dgm:prSet/>
      <dgm:spPr/>
      <dgm:t>
        <a:bodyPr/>
        <a:lstStyle/>
        <a:p>
          <a:endParaRPr lang="en-US"/>
        </a:p>
      </dgm:t>
    </dgm:pt>
    <dgm:pt modelId="{B421B779-5552-47A2-AD49-7CEC552F6B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Silica concentration of 0.212 mM lead to the best overall growth and lipid growth in </a:t>
          </a:r>
          <a:r>
            <a:rPr lang="en-US" i="1" dirty="0"/>
            <a:t>C. </a:t>
          </a:r>
          <a:r>
            <a:rPr lang="en-US" i="1" dirty="0" err="1"/>
            <a:t>cryptica</a:t>
          </a:r>
          <a:endParaRPr lang="en-US" dirty="0"/>
        </a:p>
      </dgm:t>
    </dgm:pt>
    <dgm:pt modelId="{822DE424-431C-412F-BB90-54F90C38A8F0}" type="parTrans" cxnId="{BF2ADA55-7AB2-4F79-B6E8-5AF110FA4C0B}">
      <dgm:prSet/>
      <dgm:spPr/>
      <dgm:t>
        <a:bodyPr/>
        <a:lstStyle/>
        <a:p>
          <a:endParaRPr lang="en-US"/>
        </a:p>
      </dgm:t>
    </dgm:pt>
    <dgm:pt modelId="{288461B0-741D-4E44-8345-72C9D445018C}" type="sibTrans" cxnId="{BF2ADA55-7AB2-4F79-B6E8-5AF110FA4C0B}">
      <dgm:prSet/>
      <dgm:spPr/>
      <dgm:t>
        <a:bodyPr/>
        <a:lstStyle/>
        <a:p>
          <a:endParaRPr lang="en-US"/>
        </a:p>
      </dgm:t>
    </dgm:pt>
    <dgm:pt modelId="{16F840C9-743E-4219-9440-6EE6EBABC96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Real seawater contains many nutrients not present in lab created- lead to better overall growth</a:t>
          </a:r>
        </a:p>
      </dgm:t>
    </dgm:pt>
    <dgm:pt modelId="{AD7F1203-3941-467A-8840-1C381F653174}" type="sibTrans" cxnId="{A3691AB3-2C29-43E4-BC7E-29F2E687209F}">
      <dgm:prSet/>
      <dgm:spPr/>
      <dgm:t>
        <a:bodyPr/>
        <a:lstStyle/>
        <a:p>
          <a:endParaRPr lang="en-US"/>
        </a:p>
      </dgm:t>
    </dgm:pt>
    <dgm:pt modelId="{118F69AE-E573-4D3E-ABCF-187CF8146A1D}" type="parTrans" cxnId="{A3691AB3-2C29-43E4-BC7E-29F2E687209F}">
      <dgm:prSet/>
      <dgm:spPr/>
      <dgm:t>
        <a:bodyPr/>
        <a:lstStyle/>
        <a:p>
          <a:endParaRPr lang="en-US"/>
        </a:p>
      </dgm:t>
    </dgm:pt>
    <dgm:pt modelId="{E432966D-0718-4E8B-956F-AA384A4EDDBE}" type="pres">
      <dgm:prSet presAssocID="{2CC14208-15A5-4D7A-BFE4-ED6AF912DB8E}" presName="linearFlow" presStyleCnt="0">
        <dgm:presLayoutVars>
          <dgm:dir/>
          <dgm:resizeHandles val="exact"/>
        </dgm:presLayoutVars>
      </dgm:prSet>
      <dgm:spPr/>
    </dgm:pt>
    <dgm:pt modelId="{4C976081-22ED-4CFF-8BD3-825AE16715A2}" type="pres">
      <dgm:prSet presAssocID="{16F840C9-743E-4219-9440-6EE6EBABC967}" presName="composite" presStyleCnt="0"/>
      <dgm:spPr/>
    </dgm:pt>
    <dgm:pt modelId="{1FA0D83F-85E4-4074-96D9-7367883384A9}" type="pres">
      <dgm:prSet presAssocID="{16F840C9-743E-4219-9440-6EE6EBABC967}" presName="imgShp" presStyleLbl="fgImgPlace1" presStyleIdx="0" presStyleCnt="3"/>
      <dgm:spPr>
        <a:solidFill>
          <a:schemeClr val="bg2">
            <a:lumMod val="20000"/>
            <a:lumOff val="80000"/>
          </a:schemeClr>
        </a:solidFill>
      </dgm:spPr>
      <dgm:extLst>
        <a:ext uri="{E40237B7-FDA0-4F09-8148-C483321AD2D9}">
          <dgm14:cNvPr xmlns:dgm14="http://schemas.microsoft.com/office/drawing/2010/diagram" id="0" name="" descr="Water with solid fill"/>
        </a:ext>
      </dgm:extLst>
    </dgm:pt>
    <dgm:pt modelId="{16C6001C-91B3-4B3E-B75E-F700123272FA}" type="pres">
      <dgm:prSet presAssocID="{16F840C9-743E-4219-9440-6EE6EBABC967}" presName="txShp" presStyleLbl="node1" presStyleIdx="0" presStyleCnt="3">
        <dgm:presLayoutVars>
          <dgm:bulletEnabled val="1"/>
        </dgm:presLayoutVars>
      </dgm:prSet>
      <dgm:spPr/>
    </dgm:pt>
    <dgm:pt modelId="{83B944DB-CE41-4365-BEB8-64F419D80B8F}" type="pres">
      <dgm:prSet presAssocID="{AD7F1203-3941-467A-8840-1C381F653174}" presName="spacing" presStyleCnt="0"/>
      <dgm:spPr/>
    </dgm:pt>
    <dgm:pt modelId="{93CBDE89-91F7-47C3-A449-C5624EF359D0}" type="pres">
      <dgm:prSet presAssocID="{525CDAED-6AB5-44D8-B106-30D3C1B00C4D}" presName="composite" presStyleCnt="0"/>
      <dgm:spPr/>
    </dgm:pt>
    <dgm:pt modelId="{267D2A1B-C773-4005-B105-AFE65D2EFAB4}" type="pres">
      <dgm:prSet presAssocID="{525CDAED-6AB5-44D8-B106-30D3C1B00C4D}" presName="imgShp" presStyleLbl="fgImgPlace1" presStyleIdx="1" presStyleCnt="3"/>
      <dgm:spPr>
        <a:solidFill>
          <a:schemeClr val="bg2">
            <a:lumMod val="20000"/>
            <a:lumOff val="80000"/>
          </a:schemeClr>
        </a:solidFill>
      </dgm:spPr>
      <dgm:extLst>
        <a:ext uri="{E40237B7-FDA0-4F09-8148-C483321AD2D9}">
          <dgm14:cNvPr xmlns:dgm14="http://schemas.microsoft.com/office/drawing/2010/diagram" id="0" name="" descr="Signal with solid fill"/>
        </a:ext>
      </dgm:extLst>
    </dgm:pt>
    <dgm:pt modelId="{D60D887E-D6BD-4655-8C58-CBB2A776723F}" type="pres">
      <dgm:prSet presAssocID="{525CDAED-6AB5-44D8-B106-30D3C1B00C4D}" presName="txShp" presStyleLbl="node1" presStyleIdx="1" presStyleCnt="3">
        <dgm:presLayoutVars>
          <dgm:bulletEnabled val="1"/>
        </dgm:presLayoutVars>
      </dgm:prSet>
      <dgm:spPr/>
    </dgm:pt>
    <dgm:pt modelId="{E1285CAC-1426-467B-B2C2-F290D95EACE7}" type="pres">
      <dgm:prSet presAssocID="{C4C2A1E4-C3CD-4951-ACEC-D9F0E33A61A6}" presName="spacing" presStyleCnt="0"/>
      <dgm:spPr/>
    </dgm:pt>
    <dgm:pt modelId="{06B95B12-D5E1-4AFC-BA3A-0AA5B5600BBF}" type="pres">
      <dgm:prSet presAssocID="{B421B779-5552-47A2-AD49-7CEC552F6BAA}" presName="composite" presStyleCnt="0"/>
      <dgm:spPr/>
    </dgm:pt>
    <dgm:pt modelId="{EEBCBB38-295B-4737-9007-1F5399B4D4A2}" type="pres">
      <dgm:prSet presAssocID="{B421B779-5552-47A2-AD49-7CEC552F6BAA}" presName="imgShp" presStyleLbl="fgImgPlace1" presStyleIdx="2" presStyleCnt="3"/>
      <dgm:spPr>
        <a:solidFill>
          <a:schemeClr val="bg2">
            <a:lumMod val="20000"/>
            <a:lumOff val="80000"/>
          </a:schemeClr>
        </a:solid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0450197D-6119-4DCA-B549-3AA1194605A9}" type="pres">
      <dgm:prSet presAssocID="{B421B779-5552-47A2-AD49-7CEC552F6BAA}" presName="txShp" presStyleLbl="node1" presStyleIdx="2" presStyleCnt="3">
        <dgm:presLayoutVars>
          <dgm:bulletEnabled val="1"/>
        </dgm:presLayoutVars>
      </dgm:prSet>
      <dgm:spPr/>
    </dgm:pt>
  </dgm:ptLst>
  <dgm:cxnLst>
    <dgm:cxn modelId="{0E930517-B1A5-45B5-9382-44A58C5CF7CB}" type="presOf" srcId="{525CDAED-6AB5-44D8-B106-30D3C1B00C4D}" destId="{D60D887E-D6BD-4655-8C58-CBB2A776723F}" srcOrd="0" destOrd="0" presId="urn:microsoft.com/office/officeart/2005/8/layout/vList3"/>
    <dgm:cxn modelId="{54706F1F-F8DA-423D-84D3-5FE6AABE31C0}" srcId="{2CC14208-15A5-4D7A-BFE4-ED6AF912DB8E}" destId="{525CDAED-6AB5-44D8-B106-30D3C1B00C4D}" srcOrd="1" destOrd="0" parTransId="{E3ED371E-A86C-450F-A595-24766A440E6D}" sibTransId="{C4C2A1E4-C3CD-4951-ACEC-D9F0E33A61A6}"/>
    <dgm:cxn modelId="{BF2ADA55-7AB2-4F79-B6E8-5AF110FA4C0B}" srcId="{2CC14208-15A5-4D7A-BFE4-ED6AF912DB8E}" destId="{B421B779-5552-47A2-AD49-7CEC552F6BAA}" srcOrd="2" destOrd="0" parTransId="{822DE424-431C-412F-BB90-54F90C38A8F0}" sibTransId="{288461B0-741D-4E44-8345-72C9D445018C}"/>
    <dgm:cxn modelId="{E3E7A782-B412-41A9-A3A7-8736189FADEF}" type="presOf" srcId="{B421B779-5552-47A2-AD49-7CEC552F6BAA}" destId="{0450197D-6119-4DCA-B549-3AA1194605A9}" srcOrd="0" destOrd="0" presId="urn:microsoft.com/office/officeart/2005/8/layout/vList3"/>
    <dgm:cxn modelId="{A3691AB3-2C29-43E4-BC7E-29F2E687209F}" srcId="{2CC14208-15A5-4D7A-BFE4-ED6AF912DB8E}" destId="{16F840C9-743E-4219-9440-6EE6EBABC967}" srcOrd="0" destOrd="0" parTransId="{118F69AE-E573-4D3E-ABCF-187CF8146A1D}" sibTransId="{AD7F1203-3941-467A-8840-1C381F653174}"/>
    <dgm:cxn modelId="{1650ACB5-56DB-4068-9952-39AA0E34314D}" type="presOf" srcId="{2CC14208-15A5-4D7A-BFE4-ED6AF912DB8E}" destId="{E432966D-0718-4E8B-956F-AA384A4EDDBE}" srcOrd="0" destOrd="0" presId="urn:microsoft.com/office/officeart/2005/8/layout/vList3"/>
    <dgm:cxn modelId="{182DA9CC-2C76-4A86-932E-40CBFBD20EFE}" type="presOf" srcId="{16F840C9-743E-4219-9440-6EE6EBABC967}" destId="{16C6001C-91B3-4B3E-B75E-F700123272FA}" srcOrd="0" destOrd="0" presId="urn:microsoft.com/office/officeart/2005/8/layout/vList3"/>
    <dgm:cxn modelId="{AFB31220-86F4-4926-A7F3-034A6030A7AE}" type="presParOf" srcId="{E432966D-0718-4E8B-956F-AA384A4EDDBE}" destId="{4C976081-22ED-4CFF-8BD3-825AE16715A2}" srcOrd="0" destOrd="0" presId="urn:microsoft.com/office/officeart/2005/8/layout/vList3"/>
    <dgm:cxn modelId="{3D5CE3C6-D275-40CE-9F94-21DFDF214D50}" type="presParOf" srcId="{4C976081-22ED-4CFF-8BD3-825AE16715A2}" destId="{1FA0D83F-85E4-4074-96D9-7367883384A9}" srcOrd="0" destOrd="0" presId="urn:microsoft.com/office/officeart/2005/8/layout/vList3"/>
    <dgm:cxn modelId="{628F76EE-B9C3-4A9F-B0BD-41328A92824E}" type="presParOf" srcId="{4C976081-22ED-4CFF-8BD3-825AE16715A2}" destId="{16C6001C-91B3-4B3E-B75E-F700123272FA}" srcOrd="1" destOrd="0" presId="urn:microsoft.com/office/officeart/2005/8/layout/vList3"/>
    <dgm:cxn modelId="{0816600F-64D9-4D19-81B4-5A63A9D8933C}" type="presParOf" srcId="{E432966D-0718-4E8B-956F-AA384A4EDDBE}" destId="{83B944DB-CE41-4365-BEB8-64F419D80B8F}" srcOrd="1" destOrd="0" presId="urn:microsoft.com/office/officeart/2005/8/layout/vList3"/>
    <dgm:cxn modelId="{667E6528-0FAA-4CBD-B4BC-41D93973156D}" type="presParOf" srcId="{E432966D-0718-4E8B-956F-AA384A4EDDBE}" destId="{93CBDE89-91F7-47C3-A449-C5624EF359D0}" srcOrd="2" destOrd="0" presId="urn:microsoft.com/office/officeart/2005/8/layout/vList3"/>
    <dgm:cxn modelId="{C7D9EE03-6AFC-4AFB-A6BE-40FCC231458A}" type="presParOf" srcId="{93CBDE89-91F7-47C3-A449-C5624EF359D0}" destId="{267D2A1B-C773-4005-B105-AFE65D2EFAB4}" srcOrd="0" destOrd="0" presId="urn:microsoft.com/office/officeart/2005/8/layout/vList3"/>
    <dgm:cxn modelId="{ADB2F207-A809-436F-B565-5CE0DB32B735}" type="presParOf" srcId="{93CBDE89-91F7-47C3-A449-C5624EF359D0}" destId="{D60D887E-D6BD-4655-8C58-CBB2A776723F}" srcOrd="1" destOrd="0" presId="urn:microsoft.com/office/officeart/2005/8/layout/vList3"/>
    <dgm:cxn modelId="{36F074CC-BE9D-42E1-B652-591D0ECB318D}" type="presParOf" srcId="{E432966D-0718-4E8B-956F-AA384A4EDDBE}" destId="{E1285CAC-1426-467B-B2C2-F290D95EACE7}" srcOrd="3" destOrd="0" presId="urn:microsoft.com/office/officeart/2005/8/layout/vList3"/>
    <dgm:cxn modelId="{716535B3-DF66-445B-8E1B-1047791E3CFC}" type="presParOf" srcId="{E432966D-0718-4E8B-956F-AA384A4EDDBE}" destId="{06B95B12-D5E1-4AFC-BA3A-0AA5B5600BBF}" srcOrd="4" destOrd="0" presId="urn:microsoft.com/office/officeart/2005/8/layout/vList3"/>
    <dgm:cxn modelId="{C5F5E2AA-0C7F-4FF1-A186-0031892EA5DF}" type="presParOf" srcId="{06B95B12-D5E1-4AFC-BA3A-0AA5B5600BBF}" destId="{EEBCBB38-295B-4737-9007-1F5399B4D4A2}" srcOrd="0" destOrd="0" presId="urn:microsoft.com/office/officeart/2005/8/layout/vList3"/>
    <dgm:cxn modelId="{96BCC5BD-E49D-43F4-B7F9-BDB242BE8EE2}" type="presParOf" srcId="{06B95B12-D5E1-4AFC-BA3A-0AA5B5600BBF}" destId="{0450197D-6119-4DCA-B549-3AA1194605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52E90-25D6-4662-B48D-17780AE09A66}">
      <dsp:nvSpPr>
        <dsp:cNvPr id="0" name=""/>
        <dsp:cNvSpPr/>
      </dsp:nvSpPr>
      <dsp:spPr>
        <a:xfrm>
          <a:off x="1180603" y="11115"/>
          <a:ext cx="2161687" cy="21616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21B40-71CC-46E0-9735-BD75A629E75D}">
      <dsp:nvSpPr>
        <dsp:cNvPr id="0" name=""/>
        <dsp:cNvSpPr/>
      </dsp:nvSpPr>
      <dsp:spPr>
        <a:xfrm>
          <a:off x="1641290" y="471803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035B5-479A-47E4-9769-3E033EB392ED}">
      <dsp:nvSpPr>
        <dsp:cNvPr id="0" name=""/>
        <dsp:cNvSpPr/>
      </dsp:nvSpPr>
      <dsp:spPr>
        <a:xfrm>
          <a:off x="519303" y="2353218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i="0" kern="1200" dirty="0"/>
            <a:t>Overall goal is to use the lipids in diatoms to make biofuels</a:t>
          </a:r>
          <a:endParaRPr lang="en-US" sz="1600" kern="1200" dirty="0"/>
        </a:p>
      </dsp:txBody>
      <dsp:txXfrm>
        <a:off x="519303" y="2353218"/>
        <a:ext cx="3543750" cy="720000"/>
      </dsp:txXfrm>
    </dsp:sp>
    <dsp:sp modelId="{7A43BC93-C80D-4AEA-930C-37ACA3C8BE13}">
      <dsp:nvSpPr>
        <dsp:cNvPr id="0" name=""/>
        <dsp:cNvSpPr/>
      </dsp:nvSpPr>
      <dsp:spPr>
        <a:xfrm>
          <a:off x="5344509" y="11115"/>
          <a:ext cx="2161687" cy="21616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02574-307A-4C27-B120-F1CA5AABE8C1}">
      <dsp:nvSpPr>
        <dsp:cNvPr id="0" name=""/>
        <dsp:cNvSpPr/>
      </dsp:nvSpPr>
      <dsp:spPr>
        <a:xfrm>
          <a:off x="5805196" y="471803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DB8E4-6D34-4E37-9162-EB6E1D7C2C06}">
      <dsp:nvSpPr>
        <dsp:cNvPr id="0" name=""/>
        <dsp:cNvSpPr/>
      </dsp:nvSpPr>
      <dsp:spPr>
        <a:xfrm>
          <a:off x="4698342" y="2353225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i="0" kern="1200" dirty="0"/>
            <a:t>Maximize growth of diatoms for lipid productivity</a:t>
          </a:r>
          <a:endParaRPr lang="en-US" sz="1600" kern="1200" dirty="0"/>
        </a:p>
      </dsp:txBody>
      <dsp:txXfrm>
        <a:off x="4698342" y="2353225"/>
        <a:ext cx="35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001C-91B3-4B3E-B75E-F700123272FA}">
      <dsp:nvSpPr>
        <dsp:cNvPr id="0" name=""/>
        <dsp:cNvSpPr/>
      </dsp:nvSpPr>
      <dsp:spPr>
        <a:xfrm rot="10800000">
          <a:off x="1746686" y="556"/>
          <a:ext cx="5776722" cy="116658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3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Real seawater contains many nutrients not present in lab created- lead to better overall growth</a:t>
          </a:r>
        </a:p>
      </dsp:txBody>
      <dsp:txXfrm rot="10800000">
        <a:off x="2038333" y="556"/>
        <a:ext cx="5485075" cy="1166588"/>
      </dsp:txXfrm>
    </dsp:sp>
    <dsp:sp modelId="{1FA0D83F-85E4-4074-96D9-7367883384A9}">
      <dsp:nvSpPr>
        <dsp:cNvPr id="0" name=""/>
        <dsp:cNvSpPr/>
      </dsp:nvSpPr>
      <dsp:spPr>
        <a:xfrm>
          <a:off x="1163391" y="556"/>
          <a:ext cx="1166588" cy="116658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D887E-D6BD-4655-8C58-CBB2A776723F}">
      <dsp:nvSpPr>
        <dsp:cNvPr id="0" name=""/>
        <dsp:cNvSpPr/>
      </dsp:nvSpPr>
      <dsp:spPr>
        <a:xfrm rot="10800000">
          <a:off x="1746686" y="1515380"/>
          <a:ext cx="5776722" cy="116658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3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Out of the five growth additives put in media base, silica was the only additive with a statistical impact on overall </a:t>
          </a:r>
          <a:r>
            <a:rPr lang="en-US" sz="1800" i="1" kern="1200" dirty="0"/>
            <a:t>C. </a:t>
          </a:r>
          <a:r>
            <a:rPr lang="en-US" sz="1800" i="1" kern="1200" dirty="0" err="1"/>
            <a:t>cryptica</a:t>
          </a:r>
          <a:r>
            <a:rPr lang="en-US" sz="1800" i="1" kern="1200" dirty="0"/>
            <a:t> </a:t>
          </a:r>
          <a:r>
            <a:rPr lang="en-US" sz="1800" kern="1200" dirty="0"/>
            <a:t>growth</a:t>
          </a:r>
        </a:p>
      </dsp:txBody>
      <dsp:txXfrm rot="10800000">
        <a:off x="2038333" y="1515380"/>
        <a:ext cx="5485075" cy="1166588"/>
      </dsp:txXfrm>
    </dsp:sp>
    <dsp:sp modelId="{267D2A1B-C773-4005-B105-AFE65D2EFAB4}">
      <dsp:nvSpPr>
        <dsp:cNvPr id="0" name=""/>
        <dsp:cNvSpPr/>
      </dsp:nvSpPr>
      <dsp:spPr>
        <a:xfrm>
          <a:off x="1163391" y="1515380"/>
          <a:ext cx="1166588" cy="116658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0197D-6119-4DCA-B549-3AA1194605A9}">
      <dsp:nvSpPr>
        <dsp:cNvPr id="0" name=""/>
        <dsp:cNvSpPr/>
      </dsp:nvSpPr>
      <dsp:spPr>
        <a:xfrm rot="10800000">
          <a:off x="1746686" y="3030204"/>
          <a:ext cx="5776722" cy="116658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3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Silica concentration of 0.212 mM lead to the best overall growth and lipid growth in </a:t>
          </a:r>
          <a:r>
            <a:rPr lang="en-US" sz="1800" i="1" kern="1200" dirty="0"/>
            <a:t>C. </a:t>
          </a:r>
          <a:r>
            <a:rPr lang="en-US" sz="1800" i="1" kern="1200" dirty="0" err="1"/>
            <a:t>cryptica</a:t>
          </a:r>
          <a:endParaRPr lang="en-US" sz="1800" kern="1200" dirty="0"/>
        </a:p>
      </dsp:txBody>
      <dsp:txXfrm rot="10800000">
        <a:off x="2038333" y="3030204"/>
        <a:ext cx="5485075" cy="1166588"/>
      </dsp:txXfrm>
    </dsp:sp>
    <dsp:sp modelId="{EEBCBB38-295B-4737-9007-1F5399B4D4A2}">
      <dsp:nvSpPr>
        <dsp:cNvPr id="0" name=""/>
        <dsp:cNvSpPr/>
      </dsp:nvSpPr>
      <dsp:spPr>
        <a:xfrm>
          <a:off x="1163391" y="3030204"/>
          <a:ext cx="1166588" cy="116658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001C-91B3-4B3E-B75E-F700123272FA}">
      <dsp:nvSpPr>
        <dsp:cNvPr id="0" name=""/>
        <dsp:cNvSpPr/>
      </dsp:nvSpPr>
      <dsp:spPr>
        <a:xfrm rot="10800000">
          <a:off x="1746686" y="556"/>
          <a:ext cx="5776722" cy="116658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3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Real seawater contains many nutrients not present in lab created- lead to better overall growth</a:t>
          </a:r>
        </a:p>
      </dsp:txBody>
      <dsp:txXfrm rot="10800000">
        <a:off x="2038333" y="556"/>
        <a:ext cx="5485075" cy="1166588"/>
      </dsp:txXfrm>
    </dsp:sp>
    <dsp:sp modelId="{1FA0D83F-85E4-4074-96D9-7367883384A9}">
      <dsp:nvSpPr>
        <dsp:cNvPr id="0" name=""/>
        <dsp:cNvSpPr/>
      </dsp:nvSpPr>
      <dsp:spPr>
        <a:xfrm>
          <a:off x="1163391" y="556"/>
          <a:ext cx="1166588" cy="116658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D887E-D6BD-4655-8C58-CBB2A776723F}">
      <dsp:nvSpPr>
        <dsp:cNvPr id="0" name=""/>
        <dsp:cNvSpPr/>
      </dsp:nvSpPr>
      <dsp:spPr>
        <a:xfrm rot="10800000">
          <a:off x="1746686" y="1515380"/>
          <a:ext cx="5776722" cy="116658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3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Out of the five growth additives put in media base, silica was the only additive with a statistical impact on overall </a:t>
          </a:r>
          <a:r>
            <a:rPr lang="en-US" sz="1800" i="1" kern="1200" dirty="0"/>
            <a:t>C. </a:t>
          </a:r>
          <a:r>
            <a:rPr lang="en-US" sz="1800" i="1" kern="1200" dirty="0" err="1"/>
            <a:t>cryptica</a:t>
          </a:r>
          <a:r>
            <a:rPr lang="en-US" sz="1800" i="1" kern="1200" dirty="0"/>
            <a:t> </a:t>
          </a:r>
          <a:r>
            <a:rPr lang="en-US" sz="1800" kern="1200" dirty="0"/>
            <a:t>growth</a:t>
          </a:r>
        </a:p>
      </dsp:txBody>
      <dsp:txXfrm rot="10800000">
        <a:off x="2038333" y="1515380"/>
        <a:ext cx="5485075" cy="1166588"/>
      </dsp:txXfrm>
    </dsp:sp>
    <dsp:sp modelId="{267D2A1B-C773-4005-B105-AFE65D2EFAB4}">
      <dsp:nvSpPr>
        <dsp:cNvPr id="0" name=""/>
        <dsp:cNvSpPr/>
      </dsp:nvSpPr>
      <dsp:spPr>
        <a:xfrm>
          <a:off x="1163391" y="1515380"/>
          <a:ext cx="1166588" cy="116658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0197D-6119-4DCA-B549-3AA1194605A9}">
      <dsp:nvSpPr>
        <dsp:cNvPr id="0" name=""/>
        <dsp:cNvSpPr/>
      </dsp:nvSpPr>
      <dsp:spPr>
        <a:xfrm rot="10800000">
          <a:off x="1746686" y="3030204"/>
          <a:ext cx="5776722" cy="116658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3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Silica concentration of 0.212 mM lead to the best overall growth and lipid growth in </a:t>
          </a:r>
          <a:r>
            <a:rPr lang="en-US" sz="1800" i="1" kern="1200" dirty="0"/>
            <a:t>C. </a:t>
          </a:r>
          <a:r>
            <a:rPr lang="en-US" sz="1800" i="1" kern="1200" dirty="0" err="1"/>
            <a:t>cryptica</a:t>
          </a:r>
          <a:endParaRPr lang="en-US" sz="1800" kern="1200" dirty="0"/>
        </a:p>
      </dsp:txBody>
      <dsp:txXfrm rot="10800000">
        <a:off x="2038333" y="3030204"/>
        <a:ext cx="5485075" cy="1166588"/>
      </dsp:txXfrm>
    </dsp:sp>
    <dsp:sp modelId="{EEBCBB38-295B-4737-9007-1F5399B4D4A2}">
      <dsp:nvSpPr>
        <dsp:cNvPr id="0" name=""/>
        <dsp:cNvSpPr/>
      </dsp:nvSpPr>
      <dsp:spPr>
        <a:xfrm>
          <a:off x="1163391" y="3030204"/>
          <a:ext cx="1166588" cy="116658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748" cy="3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9" tIns="46404" rIns="92809" bIns="46404" numCol="1" anchor="t" anchorCtr="0" compatLnSpc="1">
            <a:prstTxWarp prst="textNoShape">
              <a:avLst/>
            </a:prstTxWarp>
          </a:bodyPr>
          <a:lstStyle>
            <a:lvl1pPr defTabSz="926913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654" y="0"/>
            <a:ext cx="4028747" cy="3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9" tIns="46404" rIns="92809" bIns="46404" numCol="1" anchor="t" anchorCtr="0" compatLnSpc="1">
            <a:prstTxWarp prst="textNoShape">
              <a:avLst/>
            </a:prstTxWarp>
          </a:bodyPr>
          <a:lstStyle>
            <a:lvl1pPr algn="r" defTabSz="926913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969"/>
            <a:ext cx="4028748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9" tIns="46404" rIns="92809" bIns="46404" numCol="1" anchor="b" anchorCtr="0" compatLnSpc="1">
            <a:prstTxWarp prst="textNoShape">
              <a:avLst/>
            </a:prstTxWarp>
          </a:bodyPr>
          <a:lstStyle>
            <a:lvl1pPr defTabSz="926913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654" y="6658969"/>
            <a:ext cx="4028747" cy="3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9" tIns="46404" rIns="92809" bIns="46404" numCol="1" anchor="b" anchorCtr="0" compatLnSpc="1">
            <a:prstTxWarp prst="textNoShape">
              <a:avLst/>
            </a:prstTxWarp>
          </a:bodyPr>
          <a:lstStyle>
            <a:lvl1pPr algn="r" defTabSz="926913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4CC3C599-CBE8-44B7-B079-F4F82E7D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016451" cy="3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defTabSz="925389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819" y="3"/>
            <a:ext cx="4016451" cy="3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algn="r" defTabSz="925389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6638" y="525463"/>
            <a:ext cx="4660900" cy="262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4295" y="3322639"/>
            <a:ext cx="6801682" cy="31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5277"/>
            <a:ext cx="4016451" cy="3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defTabSz="925389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819" y="6645277"/>
            <a:ext cx="4016451" cy="3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algn="r" defTabSz="925389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CF58600-6488-42B4-9C5C-5105F646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Diatoms are main component of phytoplankton</a:t>
            </a:r>
          </a:p>
          <a:p>
            <a:r>
              <a:rPr lang="en-US" dirty="0"/>
              <a:t>Diatoms have a silica shell making them unique compared to green algae</a:t>
            </a:r>
          </a:p>
          <a:p>
            <a:r>
              <a:rPr lang="en-US" dirty="0"/>
              <a:t>Working with diatom species </a:t>
            </a:r>
            <a:r>
              <a:rPr lang="en-US" i="1" dirty="0"/>
              <a:t>Cyclotella </a:t>
            </a:r>
            <a:r>
              <a:rPr lang="en-US" i="1" dirty="0" err="1"/>
              <a:t>cryptica</a:t>
            </a:r>
            <a:endParaRPr lang="en-US" dirty="0"/>
          </a:p>
          <a:p>
            <a:r>
              <a:rPr lang="en-US" i="1" dirty="0"/>
              <a:t>C. </a:t>
            </a:r>
            <a:r>
              <a:rPr lang="en-US" i="1" dirty="0" err="1"/>
              <a:t>cryptica</a:t>
            </a:r>
            <a:r>
              <a:rPr lang="en-US" i="1" dirty="0"/>
              <a:t> </a:t>
            </a:r>
            <a:r>
              <a:rPr lang="en-US" dirty="0"/>
              <a:t>are about 40% lipids, and about 55% of that was triacylglycerol (TAG)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</a:rPr>
              <a:t>21 David G </a:t>
            </a:r>
            <a:r>
              <a:rPr lang="en-US" b="0" i="0" dirty="0" err="1">
                <a:effectLst/>
                <a:latin typeface="Calibri" panose="020F0502020204030204" pitchFamily="34" charset="0"/>
              </a:rPr>
              <a:t>Mugar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Way,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Boston</a:t>
            </a:r>
            <a:r>
              <a:rPr lang="en-US" b="0" i="0" dirty="0">
                <a:effectLst/>
                <a:latin typeface="Calibri" panose="020F0502020204030204" pitchFamily="34" charset="0"/>
              </a:rPr>
              <a:t>, MA 02114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Real seawater trials were completed with water from Boston harbor (pulled in Fall of 2021 for AIChE Nationals)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Difference was that 1 was all fake seawater, 1 was all real seawater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250 mL total volume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8 days of growth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450% change of real seawater or a 60% change of lab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Heteropoly Blue method tested using a microplate reader read at OD 815 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Flow cytometer excitation was 488 nm, emission was 695 nm for Nile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agitation, could impact results slightly but not by much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8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X-axis is intensity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Y-axis is the cell count (difference between the count is the difference between trials, constant volume was pulled)</a:t>
            </a:r>
          </a:p>
          <a:p>
            <a:r>
              <a:rPr lang="en-US" dirty="0"/>
              <a:t>Chart is showing how many cells have that intensity, big peak is showing there are a bunch of cells with not much excitation, but the smaller peak shows a few cells that do have that fat or lipid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X-axis is intensity</a:t>
            </a:r>
          </a:p>
          <a:p>
            <a:r>
              <a:rPr lang="en-US" dirty="0"/>
              <a:t>Y-axis is the cell count (difference between the count is the difference between trials, constant volume was pulled)</a:t>
            </a:r>
          </a:p>
          <a:p>
            <a:r>
              <a:rPr lang="en-US" dirty="0"/>
              <a:t>Chart is showing how many cells have that intensity, big peak is showing there are a bunch of cells with not much excitation, but the smaller peak shows a few cells that do have that fat or lipid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8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58600-6488-42B4-9C5C-5105F6464C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5750"/>
            <a:ext cx="8686800" cy="10287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43050"/>
            <a:ext cx="8686800" cy="14859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750"/>
              </a:spcBef>
              <a:buNone/>
              <a:defRPr sz="2800">
                <a:solidFill>
                  <a:schemeClr val="bg2"/>
                </a:solidFill>
              </a:defRPr>
            </a:lvl1pPr>
            <a:lvl2pPr marL="0" indent="0" algn="ctr">
              <a:spcBef>
                <a:spcPts val="225"/>
              </a:spcBef>
              <a:spcAft>
                <a:spcPts val="450"/>
              </a:spcAft>
              <a:buNone/>
              <a:defRPr sz="2100" baseline="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F886A76E-EAC8-A3CB-3F65-56B66EBA8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28950"/>
            <a:ext cx="4114800" cy="14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21314D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12517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094A9-BBC3-9944-B204-B109044176E5}"/>
              </a:ext>
            </a:extLst>
          </p:cNvPr>
          <p:cNvCxnSpPr/>
          <p:nvPr userDrawn="1"/>
        </p:nvCxnSpPr>
        <p:spPr>
          <a:xfrm>
            <a:off x="228600" y="712517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7DAF3F-051C-7B46-88B8-26CB419AB1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8686800" cy="2084831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8E14D12F-8175-AA47-BD7A-97DADB47F3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946629"/>
            <a:ext cx="8686800" cy="2084831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91451D0F-3953-F484-D41C-286F3D791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49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3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5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E6283-CA67-D246-B965-489673147314}"/>
              </a:ext>
            </a:extLst>
          </p:cNvPr>
          <p:cNvSpPr txBox="1"/>
          <p:nvPr userDrawn="1"/>
        </p:nvSpPr>
        <p:spPr>
          <a:xfrm>
            <a:off x="4479635" y="43226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>
              <a:latin typeface="Droid Sans"/>
              <a:cs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1144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up warm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52400" y="2571750"/>
            <a:ext cx="4191000" cy="2400300"/>
          </a:xfrm>
        </p:spPr>
        <p:txBody>
          <a:bodyPr/>
          <a:lstStyle>
            <a:lvl1pPr>
              <a:spcAft>
                <a:spcPts val="1000"/>
              </a:spcAft>
              <a:defRPr sz="2400"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 sz="2400">
                <a:solidFill>
                  <a:schemeClr val="tx2"/>
                </a:solidFill>
              </a:defRPr>
            </a:lvl2pPr>
            <a:lvl3pPr>
              <a:spcAft>
                <a:spcPts val="1000"/>
              </a:spcAft>
              <a:defRPr sz="2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52400" y="178348"/>
            <a:ext cx="4191000" cy="2336252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spcAft>
                <a:spcPts val="1000"/>
              </a:spcAft>
              <a:defRPr sz="2400">
                <a:solidFill>
                  <a:schemeClr val="tx2"/>
                </a:solidFill>
              </a:defRPr>
            </a:lvl2pPr>
            <a:lvl3pPr>
              <a:spcAft>
                <a:spcPts val="1000"/>
              </a:spcAft>
              <a:defRPr sz="2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4572000" y="857250"/>
            <a:ext cx="4343400" cy="411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08500" y="742950"/>
            <a:ext cx="44069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08500" y="178347"/>
            <a:ext cx="4406900" cy="479822"/>
          </a:xfrm>
        </p:spPr>
        <p:txBody>
          <a:bodyPr lIns="0" tIns="0" rIns="0" anchor="t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1" y="4965782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96">
                <a:solidFill>
                  <a:srgbClr val="21314D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419600" y="171450"/>
            <a:ext cx="0" cy="480060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52400" y="2514600"/>
            <a:ext cx="411480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2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775098"/>
            <a:ext cx="8686800" cy="419695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11" y="171450"/>
            <a:ext cx="8182548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722042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9DEB3D-5B78-D346-8245-09A19BD1A746}"/>
              </a:ext>
            </a:extLst>
          </p:cNvPr>
          <p:cNvCxnSpPr/>
          <p:nvPr userDrawn="1"/>
        </p:nvCxnSpPr>
        <p:spPr>
          <a:xfrm>
            <a:off x="228600" y="722042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14EF47D-0690-F328-AB2E-AC2634447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49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4514850"/>
            <a:ext cx="8686800" cy="457200"/>
          </a:xfrm>
        </p:spPr>
        <p:txBody>
          <a:bodyPr lIns="0" tIns="0" rIns="0" bIns="0">
            <a:noAutofit/>
          </a:bodyPr>
          <a:lstStyle>
            <a:lvl1pPr>
              <a:buNone/>
              <a:defRPr sz="2800">
                <a:solidFill>
                  <a:schemeClr val="bg2"/>
                </a:solidFill>
              </a:defRPr>
            </a:lvl1pPr>
            <a:lvl2pPr marL="0">
              <a:spcBef>
                <a:spcPts val="300"/>
              </a:spcBef>
              <a:defRPr sz="2800" baseline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Callout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4444532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712517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CDDFA2-C6A3-3149-9888-7A306AA9B5CD}"/>
              </a:ext>
            </a:extLst>
          </p:cNvPr>
          <p:cNvCxnSpPr/>
          <p:nvPr userDrawn="1"/>
        </p:nvCxnSpPr>
        <p:spPr>
          <a:xfrm>
            <a:off x="228600" y="4444532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48D9FB-B7B9-DC43-919B-4B6441B6BDD0}"/>
              </a:ext>
            </a:extLst>
          </p:cNvPr>
          <p:cNvCxnSpPr/>
          <p:nvPr userDrawn="1"/>
        </p:nvCxnSpPr>
        <p:spPr>
          <a:xfrm>
            <a:off x="228600" y="712517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7EB13FA1-A6AF-DE40-BFCF-F1882CB98E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8686800" cy="3577232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  <a:lvl2pPr marL="34290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Tx/>
              <a:buSzTx/>
              <a:buFontTx/>
              <a:buNone/>
              <a:tabLst/>
              <a:defRPr sz="2800">
                <a:solidFill>
                  <a:schemeClr val="bg2"/>
                </a:solidFill>
              </a:defRPr>
            </a:lvl2pPr>
            <a:lvl3pPr marL="68580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2"/>
                </a:solidFill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115CF262-8DC3-290E-A595-A50FCDCB6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50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4800601"/>
            <a:ext cx="8686800" cy="158411"/>
          </a:xfrm>
        </p:spPr>
        <p:txBody>
          <a:bodyPr lIns="0" tIns="0" rIns="0" bIns="0" anchor="t">
            <a:noAutofit/>
          </a:bodyPr>
          <a:lstStyle>
            <a:lvl1pPr>
              <a:buNone/>
              <a:defRPr sz="1800">
                <a:solidFill>
                  <a:schemeClr val="accent2"/>
                </a:solidFill>
              </a:defRPr>
            </a:lvl1pPr>
            <a:lvl2pPr marL="0">
              <a:spcBef>
                <a:spcPts val="300"/>
              </a:spcBef>
              <a:defRPr sz="1400" baseline="0">
                <a:solidFill>
                  <a:schemeClr val="bg2"/>
                </a:solidFill>
              </a:defRPr>
            </a:lvl2pPr>
          </a:lstStyle>
          <a:p>
            <a:pPr lvl="1"/>
            <a:r>
              <a:rPr lang="en-US"/>
              <a:t>Citation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4732020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21314D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12517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2FB516-4C69-A74A-A582-0FAC2D479ED8}"/>
              </a:ext>
            </a:extLst>
          </p:cNvPr>
          <p:cNvCxnSpPr/>
          <p:nvPr userDrawn="1"/>
        </p:nvCxnSpPr>
        <p:spPr>
          <a:xfrm>
            <a:off x="228600" y="4732020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8A4DFB-F6DC-FE48-8BAD-F9C265DE60AB}"/>
              </a:ext>
            </a:extLst>
          </p:cNvPr>
          <p:cNvCxnSpPr/>
          <p:nvPr userDrawn="1"/>
        </p:nvCxnSpPr>
        <p:spPr>
          <a:xfrm>
            <a:off x="228600" y="712517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8FA7EDD8-851A-4A49-BAE3-71C6DC6C25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8686800" cy="3855200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2B5D1802-095F-11B1-C02F-9481A2113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49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21314D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12517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80C8F97-B9F7-9842-BEC5-294B08A68F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4279392" cy="4197096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E33D647-A0BC-CD4C-BD74-B8721DF4B0A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6010" y="775099"/>
            <a:ext cx="4279392" cy="4197096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3B480E79-6118-932E-A434-E4CC67E17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49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4514850"/>
            <a:ext cx="8686800" cy="457200"/>
          </a:xfrm>
        </p:spPr>
        <p:txBody>
          <a:bodyPr lIns="0" tIns="0" rIns="0" bIns="0">
            <a:noAutofit/>
          </a:bodyPr>
          <a:lstStyle>
            <a:lvl1pPr>
              <a:buNone/>
              <a:defRPr sz="2800">
                <a:solidFill>
                  <a:schemeClr val="bg2"/>
                </a:solidFill>
              </a:defRPr>
            </a:lvl1pPr>
            <a:lvl2pPr marL="0">
              <a:spcBef>
                <a:spcPts val="300"/>
              </a:spcBef>
              <a:defRPr sz="2800" baseline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Callout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4444532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21314D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712517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116ED5-966F-7647-BC34-D20EBA866FF5}"/>
              </a:ext>
            </a:extLst>
          </p:cNvPr>
          <p:cNvCxnSpPr/>
          <p:nvPr userDrawn="1"/>
        </p:nvCxnSpPr>
        <p:spPr>
          <a:xfrm>
            <a:off x="228600" y="4444532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2C281-FC39-E542-A1CB-133691127B1D}"/>
              </a:ext>
            </a:extLst>
          </p:cNvPr>
          <p:cNvCxnSpPr/>
          <p:nvPr userDrawn="1"/>
        </p:nvCxnSpPr>
        <p:spPr>
          <a:xfrm>
            <a:off x="228600" y="712517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71E19BFD-FB44-6846-B7FF-784F41B44A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4279392" cy="3599115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9AA69BA6-75F4-D241-9860-9114A8D0F3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36010" y="775099"/>
            <a:ext cx="4279392" cy="3599115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0BC2C8AD-2C36-130B-B3C7-36D41DBFA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49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8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4800601"/>
            <a:ext cx="8686800" cy="158411"/>
          </a:xfrm>
        </p:spPr>
        <p:txBody>
          <a:bodyPr lIns="0" tIns="0" rIns="0" bIns="0" anchor="t">
            <a:noAutofit/>
          </a:bodyPr>
          <a:lstStyle>
            <a:lvl1pPr>
              <a:buNone/>
              <a:defRPr sz="1800">
                <a:solidFill>
                  <a:schemeClr val="accent2"/>
                </a:solidFill>
              </a:defRPr>
            </a:lvl1pPr>
            <a:lvl2pPr marL="0">
              <a:spcBef>
                <a:spcPts val="300"/>
              </a:spcBef>
              <a:defRPr sz="1400" baseline="0">
                <a:solidFill>
                  <a:schemeClr val="bg2"/>
                </a:solidFill>
              </a:defRPr>
            </a:lvl2pPr>
          </a:lstStyle>
          <a:p>
            <a:pPr lvl="1"/>
            <a:r>
              <a:rPr lang="en-US"/>
              <a:t>Citation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4732020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21314D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712517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66C217-D9EF-5346-908A-BBFC0E12405B}"/>
              </a:ext>
            </a:extLst>
          </p:cNvPr>
          <p:cNvCxnSpPr/>
          <p:nvPr userDrawn="1"/>
        </p:nvCxnSpPr>
        <p:spPr>
          <a:xfrm>
            <a:off x="228600" y="4732020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8B384D-63A3-5F43-963A-440EE24BA8C3}"/>
              </a:ext>
            </a:extLst>
          </p:cNvPr>
          <p:cNvCxnSpPr/>
          <p:nvPr userDrawn="1"/>
        </p:nvCxnSpPr>
        <p:spPr>
          <a:xfrm>
            <a:off x="228600" y="712517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D327C47-5CF2-0A48-8A2F-E2091BEF58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4279392" cy="3894485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D2813FDB-BF2C-CB45-BE80-AFADFB371E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36010" y="775099"/>
            <a:ext cx="4279392" cy="3888340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3DCCBC98-0209-0187-88BB-D5987474A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49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lIns="0" tIns="0" r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21314D"/>
                </a:solidFill>
                <a:latin typeface="Droid Sans"/>
                <a:cs typeface="Droid Sans"/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712517"/>
            <a:ext cx="8686800" cy="1191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24A86-3C9A-2246-B1EC-A8F626D4C2CF}"/>
              </a:ext>
            </a:extLst>
          </p:cNvPr>
          <p:cNvCxnSpPr/>
          <p:nvPr userDrawn="1"/>
        </p:nvCxnSpPr>
        <p:spPr>
          <a:xfrm>
            <a:off x="228600" y="712517"/>
            <a:ext cx="86868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D902AB1-31D4-9549-A681-7628EAA31F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8686800" cy="1618488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4E9BCA9-A603-B345-BC37-92EE6773D5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5311" y="2477247"/>
            <a:ext cx="4279392" cy="2404872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3B99DEDD-2F54-A643-82A4-D45B93FBAD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6008" y="2479507"/>
            <a:ext cx="4279392" cy="2404872"/>
          </a:xfrm>
        </p:spPr>
        <p:txBody>
          <a:bodyPr/>
          <a:lstStyle>
            <a:lvl1pPr>
              <a:spcAft>
                <a:spcPts val="2800"/>
              </a:spcAft>
              <a:defRPr sz="2800">
                <a:solidFill>
                  <a:schemeClr val="tx2"/>
                </a:solidFill>
              </a:defRPr>
            </a:lvl1pPr>
            <a:lvl2pPr>
              <a:spcAft>
                <a:spcPts val="2800"/>
              </a:spcAft>
              <a:defRPr sz="2800">
                <a:solidFill>
                  <a:schemeClr val="bg2"/>
                </a:solidFill>
              </a:defRPr>
            </a:lvl2pPr>
            <a:lvl3pPr>
              <a:spcAft>
                <a:spcPts val="2800"/>
              </a:spcAft>
              <a:defRPr sz="2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D21242CA-89A9-FAC0-3C30-E76AFD074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47" y="171449"/>
            <a:ext cx="4196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1450"/>
            <a:ext cx="8686800" cy="857250"/>
          </a:xfrm>
          <a:prstGeom prst="rect">
            <a:avLst/>
          </a:prstGeom>
        </p:spPr>
        <p:txBody>
          <a:bodyPr vert="horz" lIns="130032" tIns="65017" rIns="130032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3"/>
            <a:ext cx="8686800" cy="3394472"/>
          </a:xfrm>
          <a:prstGeom prst="rect">
            <a:avLst/>
          </a:prstGeom>
        </p:spPr>
        <p:txBody>
          <a:bodyPr vert="horz" lIns="0" tIns="0" rIns="130032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70691" y="4767265"/>
            <a:ext cx="432221" cy="273844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896">
                <a:solidFill>
                  <a:schemeClr val="accent1"/>
                </a:solidFill>
              </a:defRPr>
            </a:lvl1pPr>
          </a:lstStyle>
          <a:p>
            <a:fld id="{4282B440-C560-2B40-9B99-C6CFB6B24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ctr" defTabSz="342848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Droid Sans"/>
          <a:ea typeface="+mj-ea"/>
          <a:cs typeface="+mj-cs"/>
        </a:defRPr>
      </a:lvl1pPr>
    </p:titleStyle>
    <p:bodyStyle>
      <a:lvl1pPr marL="0" indent="0" algn="l" defTabSz="342848" rtl="0" eaLnBrk="1" latinLnBrk="0" hangingPunct="1">
        <a:spcBef>
          <a:spcPts val="0"/>
        </a:spcBef>
        <a:spcAft>
          <a:spcPts val="1350"/>
        </a:spcAft>
        <a:buFontTx/>
        <a:buNone/>
        <a:defRPr sz="2400" b="0" i="0" kern="1200">
          <a:solidFill>
            <a:schemeClr val="bg2"/>
          </a:solidFill>
          <a:latin typeface="Droid Sans"/>
          <a:ea typeface="+mn-ea"/>
          <a:cs typeface="+mn-cs"/>
        </a:defRPr>
      </a:lvl1pPr>
      <a:lvl2pPr marL="342848" indent="0" algn="l" defTabSz="342848" rtl="0" eaLnBrk="1" latinLnBrk="0" hangingPunct="1">
        <a:spcBef>
          <a:spcPts val="0"/>
        </a:spcBef>
        <a:spcAft>
          <a:spcPts val="1350"/>
        </a:spcAft>
        <a:buFontTx/>
        <a:buNone/>
        <a:defRPr sz="2000" kern="1200">
          <a:solidFill>
            <a:schemeClr val="tx2"/>
          </a:solidFill>
          <a:latin typeface="Droid Sans"/>
          <a:ea typeface="+mn-ea"/>
          <a:cs typeface="+mn-cs"/>
        </a:defRPr>
      </a:lvl2pPr>
      <a:lvl3pPr marL="685694" indent="0" algn="l" defTabSz="342848" rtl="0" eaLnBrk="1" latinLnBrk="0" hangingPunct="1">
        <a:spcBef>
          <a:spcPts val="0"/>
        </a:spcBef>
        <a:spcAft>
          <a:spcPts val="1350"/>
        </a:spcAft>
        <a:buFontTx/>
        <a:buNone/>
        <a:defRPr sz="2000" kern="1200">
          <a:solidFill>
            <a:schemeClr val="bg2"/>
          </a:solidFill>
          <a:latin typeface="Droid Sans"/>
          <a:ea typeface="+mn-ea"/>
          <a:cs typeface="+mn-cs"/>
        </a:defRPr>
      </a:lvl3pPr>
      <a:lvl4pPr marL="1028543" indent="0" algn="l" defTabSz="342848" rtl="0" eaLnBrk="1" latinLnBrk="0" hangingPunct="1">
        <a:spcBef>
          <a:spcPct val="20000"/>
        </a:spcBef>
        <a:buFontTx/>
        <a:buNone/>
        <a:defRPr sz="1213" kern="1200">
          <a:solidFill>
            <a:srgbClr val="23314A"/>
          </a:solidFill>
          <a:latin typeface="Droid Sans"/>
          <a:ea typeface="+mn-ea"/>
          <a:cs typeface="+mn-cs"/>
        </a:defRPr>
      </a:lvl4pPr>
      <a:lvl5pPr marL="1371389" indent="0" algn="l" defTabSz="342848" rtl="0" eaLnBrk="1" latinLnBrk="0" hangingPunct="1">
        <a:spcBef>
          <a:spcPct val="20000"/>
        </a:spcBef>
        <a:buFontTx/>
        <a:buNone/>
        <a:defRPr sz="1213" kern="1200">
          <a:solidFill>
            <a:schemeClr val="tx2"/>
          </a:solidFill>
          <a:latin typeface="Droid Sans"/>
          <a:ea typeface="+mn-ea"/>
          <a:cs typeface="+mn-cs"/>
        </a:defRPr>
      </a:lvl5pPr>
      <a:lvl6pPr marL="1885661" indent="-171423" algn="l" defTabSz="342848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6pPr>
      <a:lvl7pPr marL="2228508" indent="-171423" algn="l" defTabSz="342848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6" indent="-171423" algn="l" defTabSz="342848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2" indent="-171423" algn="l" defTabSz="342848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2pPr>
      <a:lvl3pPr marL="685694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9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7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5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1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8pPr>
      <a:lvl9pPr marL="2742779" algn="l" defTabSz="342848" rtl="0" eaLnBrk="1" latinLnBrk="0" hangingPunct="1">
        <a:defRPr sz="13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155/bfs.11.157" TargetMode="External"/><Relationship Id="rId2" Type="http://schemas.openxmlformats.org/officeDocument/2006/relationships/hyperlink" Target="https://doi.org/10.2216/i0031-8884-32-3-234.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86/s13068-015-0212-4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D7F2-4601-26B4-8DBE-A09AEF85B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Media Optimization for Biofuels from </a:t>
            </a:r>
            <a:r>
              <a:rPr lang="en-US" i="1" dirty="0"/>
              <a:t>Cyclotella </a:t>
            </a:r>
            <a:r>
              <a:rPr lang="en-US" i="1" dirty="0" err="1"/>
              <a:t>cryptica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F55BA-7EB0-1D7D-7163-7F013D3E0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Ins="0"/>
          <a:lstStyle/>
          <a:p>
            <a:r>
              <a:rPr lang="en-US" dirty="0">
                <a:solidFill>
                  <a:srgbClr val="0070C0"/>
                </a:solidFill>
              </a:rPr>
              <a:t>Alyssa Keptner, Dr. Jacob Borden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400" dirty="0" err="1">
                <a:solidFill>
                  <a:srgbClr val="0070C0"/>
                </a:solidFill>
              </a:rPr>
              <a:t>McKetta</a:t>
            </a:r>
            <a:r>
              <a:rPr lang="en-US" sz="2400" dirty="0">
                <a:solidFill>
                  <a:srgbClr val="0070C0"/>
                </a:solidFill>
              </a:rPr>
              <a:t> Department of Chemical and Bioprocess Engineering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99544-92E8-7D33-2F83-90175EB4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Real Seawater Grows </a:t>
            </a:r>
            <a:r>
              <a:rPr lang="en-US" i="1"/>
              <a:t>C. cryptica </a:t>
            </a:r>
            <a:r>
              <a:rPr lang="en-US"/>
              <a:t>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10AEE-DE94-B51F-8709-35B0A21D1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82B440-C560-2B40-9B99-C6CFB6B2451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5706B-7479-B918-FEB6-0E828868FF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5099"/>
            <a:ext cx="4279392" cy="4197096"/>
          </a:xfrm>
        </p:spPr>
        <p:txBody>
          <a:bodyPr anchor="t">
            <a:normAutofit/>
          </a:bodyPr>
          <a:lstStyle/>
          <a:p>
            <a:r>
              <a:rPr lang="en-US" sz="2400" dirty="0"/>
              <a:t>Some nutrient(s) present in real seawater that are absent or in lesser concentration in lab created seawater</a:t>
            </a:r>
          </a:p>
          <a:p>
            <a:r>
              <a:rPr lang="en-US" sz="2400" dirty="0"/>
              <a:t>Next step- Test growth additives to see if any additives majorly affect growth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CD9817-BE5C-C09A-E350-E92045B882FD}"/>
              </a:ext>
            </a:extLst>
          </p:cNvPr>
          <p:cNvGrpSpPr/>
          <p:nvPr/>
        </p:nvGrpSpPr>
        <p:grpSpPr>
          <a:xfrm>
            <a:off x="4855778" y="890191"/>
            <a:ext cx="3555124" cy="3966911"/>
            <a:chOff x="4792716" y="825070"/>
            <a:chExt cx="3555124" cy="3966911"/>
          </a:xfrm>
        </p:grpSpPr>
        <p:pic>
          <p:nvPicPr>
            <p:cNvPr id="6" name="Picture 5" descr="A picture containing pink&#10;&#10;Description automatically generated">
              <a:extLst>
                <a:ext uri="{FF2B5EF4-FFF2-40B4-BE49-F238E27FC236}">
                  <a16:creationId xmlns:a16="http://schemas.microsoft.com/office/drawing/2014/main" id="{DB5D086A-6018-DC5B-02F3-3C3D9ADAA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3" r="26444" b="1583"/>
            <a:stretch/>
          </p:blipFill>
          <p:spPr>
            <a:xfrm rot="5400000">
              <a:off x="4586822" y="1030964"/>
              <a:ext cx="3966911" cy="3555124"/>
            </a:xfrm>
            <a:prstGeom prst="rect">
              <a:avLst/>
            </a:prstGeom>
            <a:no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321B7B-8CF6-8810-F063-14AE9D801820}"/>
                </a:ext>
              </a:extLst>
            </p:cNvPr>
            <p:cNvSpPr txBox="1"/>
            <p:nvPr/>
          </p:nvSpPr>
          <p:spPr>
            <a:xfrm>
              <a:off x="5344510" y="4265834"/>
              <a:ext cx="11351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Droid Sans"/>
                  <a:cs typeface="Droid Sans"/>
                </a:rPr>
                <a:t>Lab Created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CC6305-6A7F-6912-F2DC-5AA3BA485AFB}"/>
                </a:ext>
              </a:extLst>
            </p:cNvPr>
            <p:cNvSpPr txBox="1"/>
            <p:nvPr/>
          </p:nvSpPr>
          <p:spPr>
            <a:xfrm>
              <a:off x="6939454" y="4264482"/>
              <a:ext cx="74623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Droid Sans"/>
                  <a:cs typeface="Droid Sans"/>
                </a:rPr>
                <a:t>Boston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24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F5F2E-ECAE-69CB-7996-E1B460CEF7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Determining what growth additives have a statistical impact on </a:t>
            </a:r>
            <a:r>
              <a:rPr lang="en-US" i="1" dirty="0"/>
              <a:t>C. </a:t>
            </a:r>
            <a:r>
              <a:rPr lang="en-US" i="1" dirty="0" err="1"/>
              <a:t>cryptica</a:t>
            </a:r>
            <a:r>
              <a:rPr lang="en-US" i="1" dirty="0"/>
              <a:t> </a:t>
            </a:r>
            <a:r>
              <a:rPr lang="en-US" dirty="0"/>
              <a:t>growth</a:t>
            </a:r>
          </a:p>
          <a:p>
            <a:r>
              <a:rPr lang="en-US" sz="2000" dirty="0">
                <a:latin typeface="+mn-lt"/>
              </a:rPr>
              <a:t>Five growth additives</a:t>
            </a:r>
          </a:p>
          <a:p>
            <a:pPr marL="857198" lvl="1" indent="-514350">
              <a:spcAft>
                <a:spcPts val="1800"/>
              </a:spcAft>
              <a:buFontTx/>
              <a:buAutoNum type="arabicPeriod"/>
            </a:pPr>
            <a:r>
              <a:rPr lang="en-US" sz="2000" dirty="0">
                <a:latin typeface="+mn-lt"/>
              </a:rPr>
              <a:t>NaNO</a:t>
            </a:r>
            <a:r>
              <a:rPr lang="en-US" sz="2000" baseline="-25000" dirty="0">
                <a:latin typeface="+mn-lt"/>
              </a:rPr>
              <a:t>3 </a:t>
            </a:r>
            <a:r>
              <a:rPr lang="en-US" sz="2000" dirty="0">
                <a:latin typeface="+mn-lt"/>
              </a:rPr>
              <a:t>(1x is 0.882 mM)</a:t>
            </a:r>
            <a:endParaRPr lang="en-US" sz="2000" baseline="-25000" dirty="0">
              <a:latin typeface="+mn-lt"/>
            </a:endParaRPr>
          </a:p>
          <a:p>
            <a:pPr marL="857198" lvl="1" indent="-514350">
              <a:spcAft>
                <a:spcPts val="1800"/>
              </a:spcAft>
              <a:buFontTx/>
              <a:buAutoNum type="arabicPeriod"/>
            </a:pPr>
            <a:r>
              <a:rPr lang="en-US" sz="2000" dirty="0">
                <a:latin typeface="+mn-lt"/>
              </a:rPr>
              <a:t>NaH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PO</a:t>
            </a:r>
            <a:r>
              <a:rPr lang="en-US" sz="2000" baseline="-25000" dirty="0">
                <a:latin typeface="+mn-lt"/>
              </a:rPr>
              <a:t>4</a:t>
            </a:r>
            <a:r>
              <a:rPr lang="en-US" sz="2000" dirty="0">
                <a:latin typeface="+mn-lt"/>
              </a:rPr>
              <a:t>·H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O (1x is 0.0362 mM)</a:t>
            </a:r>
          </a:p>
          <a:p>
            <a:pPr marL="857198" lvl="1" indent="-514350">
              <a:spcAft>
                <a:spcPts val="1800"/>
              </a:spcAft>
              <a:buFontTx/>
              <a:buAutoNum type="arabicPeriod"/>
            </a:pPr>
            <a:r>
              <a:rPr lang="en-US" sz="2000" dirty="0">
                <a:latin typeface="+mn-lt"/>
              </a:rPr>
              <a:t>Na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SiO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 · 9H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O (1x is 0.106 mM)</a:t>
            </a:r>
          </a:p>
          <a:p>
            <a:pPr marL="857198" lvl="1" indent="-514350">
              <a:spcAft>
                <a:spcPts val="1800"/>
              </a:spcAft>
              <a:buFontTx/>
              <a:buAutoNum type="arabicPeriod"/>
            </a:pPr>
            <a:r>
              <a:rPr lang="en-US" sz="2000" dirty="0">
                <a:latin typeface="+mn-lt"/>
              </a:rPr>
              <a:t>Trace Element Solution (1x is 1 mL/1000L)</a:t>
            </a:r>
          </a:p>
          <a:p>
            <a:pPr marL="857198" lvl="1" indent="-514350">
              <a:spcAft>
                <a:spcPts val="1800"/>
              </a:spcAft>
              <a:buFontTx/>
              <a:buAutoNum type="arabicPeriod"/>
            </a:pPr>
            <a:r>
              <a:rPr lang="en-US" sz="2000" dirty="0">
                <a:latin typeface="+mn-lt"/>
              </a:rPr>
              <a:t>Vitamin Solution (1x is 0.5 mL/1000L)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557FB-98DB-13A9-8A1A-E3C89CF0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Experiments (DOE)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DA928-F873-46AC-693D-60746BF54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D6F0EE4-2791-A73E-BCF3-19B7D47E5491}"/>
              </a:ext>
            </a:extLst>
          </p:cNvPr>
          <p:cNvSpPr txBox="1">
            <a:spLocks/>
          </p:cNvSpPr>
          <p:nvPr/>
        </p:nvSpPr>
        <p:spPr>
          <a:xfrm>
            <a:off x="6025896" y="1878227"/>
            <a:ext cx="2557272" cy="2120502"/>
          </a:xfrm>
          <a:prstGeom prst="rect">
            <a:avLst/>
          </a:prstGeom>
        </p:spPr>
        <p:txBody>
          <a:bodyPr vert="horz" lIns="0" tIns="0" rIns="130032" bIns="0" rtlCol="0" anchor="t" anchorCtr="0">
            <a:noAutofit/>
          </a:bodyPr>
          <a:lstStyle>
            <a:lvl1pPr marL="0" indent="0" algn="l" defTabSz="342848" rtl="0" eaLnBrk="1" latinLnBrk="0" hangingPunct="1">
              <a:spcBef>
                <a:spcPts val="0"/>
              </a:spcBef>
              <a:spcAft>
                <a:spcPts val="1350"/>
              </a:spcAft>
              <a:buFontTx/>
              <a:buNone/>
              <a:defRPr sz="2800" b="0" i="0" kern="1200">
                <a:solidFill>
                  <a:schemeClr val="tx2"/>
                </a:solidFill>
                <a:latin typeface="Droid Sans"/>
                <a:ea typeface="+mn-ea"/>
                <a:cs typeface="+mn-cs"/>
              </a:defRPr>
            </a:lvl1pPr>
            <a:lvl2pPr marL="342848" indent="0" algn="l" defTabSz="342848" rtl="0" eaLnBrk="1" latinLnBrk="0" hangingPunct="1">
              <a:spcBef>
                <a:spcPts val="0"/>
              </a:spcBef>
              <a:spcAft>
                <a:spcPts val="1350"/>
              </a:spcAft>
              <a:buFontTx/>
              <a:buNone/>
              <a:defRPr sz="2800" kern="1200">
                <a:solidFill>
                  <a:schemeClr val="bg2"/>
                </a:solidFill>
                <a:latin typeface="Droid Sans"/>
                <a:ea typeface="+mn-ea"/>
                <a:cs typeface="+mn-cs"/>
              </a:defRPr>
            </a:lvl2pPr>
            <a:lvl3pPr marL="685694" indent="0" algn="l" defTabSz="342848" rtl="0" eaLnBrk="1" latinLnBrk="0" hangingPunct="1">
              <a:spcBef>
                <a:spcPts val="0"/>
              </a:spcBef>
              <a:spcAft>
                <a:spcPts val="1350"/>
              </a:spcAft>
              <a:buFontTx/>
              <a:buNone/>
              <a:defRPr sz="2800" kern="1200">
                <a:solidFill>
                  <a:schemeClr val="tx2"/>
                </a:solidFill>
                <a:latin typeface="Droid Sans"/>
                <a:ea typeface="+mn-ea"/>
                <a:cs typeface="+mn-cs"/>
              </a:defRPr>
            </a:lvl3pPr>
            <a:lvl4pPr marL="1028543" indent="0" algn="l" defTabSz="34284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2"/>
                </a:solidFill>
                <a:latin typeface="Droid Sans"/>
                <a:ea typeface="+mn-ea"/>
                <a:cs typeface="+mn-cs"/>
              </a:defRPr>
            </a:lvl4pPr>
            <a:lvl5pPr marL="1371389" indent="0" algn="l" defTabSz="34284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2"/>
                </a:solidFill>
                <a:latin typeface="Droid Sans"/>
                <a:ea typeface="+mn-ea"/>
                <a:cs typeface="+mn-cs"/>
              </a:defRPr>
            </a:lvl5pPr>
            <a:lvl6pPr marL="1885661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08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56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02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dirty="0">
                <a:latin typeface="+mn-lt"/>
              </a:rPr>
              <a:t>Varied concentration</a:t>
            </a:r>
          </a:p>
          <a:p>
            <a:pPr marL="857198" lvl="1" indent="-514350" fontAlgn="auto">
              <a:buFontTx/>
              <a:buAutoNum type="arabicPeriod"/>
            </a:pPr>
            <a:r>
              <a:rPr lang="en-US" sz="2000" dirty="0">
                <a:latin typeface="+mn-lt"/>
              </a:rPr>
              <a:t>High (2x)</a:t>
            </a:r>
          </a:p>
          <a:p>
            <a:pPr marL="857198" lvl="1" indent="-514350" fontAlgn="auto">
              <a:buFontTx/>
              <a:buAutoNum type="arabicPeriod"/>
            </a:pPr>
            <a:r>
              <a:rPr lang="en-US" sz="2000" dirty="0">
                <a:latin typeface="+mn-lt"/>
              </a:rPr>
              <a:t>Medium (1x)</a:t>
            </a:r>
          </a:p>
          <a:p>
            <a:pPr marL="857198" lvl="1" indent="-514350" fontAlgn="auto">
              <a:buFontTx/>
              <a:buAutoNum type="arabicPeriod"/>
            </a:pPr>
            <a:r>
              <a:rPr lang="en-US" sz="2000" dirty="0">
                <a:latin typeface="+mn-lt"/>
              </a:rPr>
              <a:t>Low (0.5x)</a:t>
            </a:r>
          </a:p>
        </p:txBody>
      </p:sp>
    </p:spTree>
    <p:extLst>
      <p:ext uri="{BB962C8B-B14F-4D97-AF65-F5344CB8AC3E}">
        <p14:creationId xmlns:p14="http://schemas.microsoft.com/office/powerpoint/2010/main" val="29152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BA72A3-FB67-BDEF-BFD2-B11F0DECC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65 total trials- 2mL total volume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C6067-BACE-358A-AE22-29560638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F867B-E463-7AC4-2A6D-B41AD326E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1CA008-BEE3-E89A-EE9E-8390DC4F794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95733" y="782637"/>
            <a:ext cx="2708895" cy="3578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22E5B-7B20-3BEE-8CE5-7632EB66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31" y="793949"/>
            <a:ext cx="2711836" cy="3578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EB305F-C698-A535-E0B5-CA72C9799C88}"/>
              </a:ext>
            </a:extLst>
          </p:cNvPr>
          <p:cNvSpPr txBox="1"/>
          <p:nvPr/>
        </p:nvSpPr>
        <p:spPr>
          <a:xfrm>
            <a:off x="824232" y="969580"/>
            <a:ext cx="119375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Droid Sans"/>
                <a:cs typeface="Droid Sans"/>
              </a:rPr>
              <a:t>Grow 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8149A-B0EF-A6EB-7EA6-F255EC38308C}"/>
              </a:ext>
            </a:extLst>
          </p:cNvPr>
          <p:cNvSpPr txBox="1"/>
          <p:nvPr/>
        </p:nvSpPr>
        <p:spPr>
          <a:xfrm>
            <a:off x="2903232" y="4068861"/>
            <a:ext cx="13487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Droid Sans"/>
                <a:cs typeface="Droid Sans"/>
              </a:rPr>
              <a:t>Shaker 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C60F4-9F9C-61EB-1858-92F844CC5EDA}"/>
              </a:ext>
            </a:extLst>
          </p:cNvPr>
          <p:cNvSpPr txBox="1"/>
          <p:nvPr/>
        </p:nvSpPr>
        <p:spPr>
          <a:xfrm>
            <a:off x="6605267" y="3961425"/>
            <a:ext cx="1143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Droid Sans"/>
                <a:cs typeface="Droid Sans"/>
              </a:rPr>
              <a:t>Well Plate</a:t>
            </a:r>
          </a:p>
        </p:txBody>
      </p:sp>
    </p:spTree>
    <p:extLst>
      <p:ext uri="{BB962C8B-B14F-4D97-AF65-F5344CB8AC3E}">
        <p14:creationId xmlns:p14="http://schemas.microsoft.com/office/powerpoint/2010/main" val="332838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79816A-A697-3C74-B4A4-49DD60971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900" dirty="0"/>
              <a:t>Silica was the only growth additive with a statistical impact on </a:t>
            </a:r>
            <a:r>
              <a:rPr lang="en-US" sz="1900" i="1" dirty="0"/>
              <a:t>C. </a:t>
            </a:r>
            <a:r>
              <a:rPr lang="en-US" sz="1900" i="1" dirty="0" err="1"/>
              <a:t>cryptica</a:t>
            </a:r>
            <a:r>
              <a:rPr lang="en-US" sz="1900" i="1" dirty="0"/>
              <a:t> </a:t>
            </a:r>
            <a:r>
              <a:rPr lang="en-US" sz="1900" dirty="0"/>
              <a:t>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96258-492B-153E-3DFB-03E6D7EA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062FE-BFA2-EFB0-51E6-F3A9D71A7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F93EB4E7-73EE-6256-C450-CF787566D3C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48" y="841822"/>
            <a:ext cx="5321903" cy="3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4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DAC2-6BA7-EE33-28D9-49F507AB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Silica Concentration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03471-8798-68CE-6EFA-DB196B1A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5127D-98BE-A3C8-4A92-A897C3651E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926252"/>
            <a:ext cx="4279392" cy="3894244"/>
          </a:xfrm>
        </p:spPr>
        <p:txBody>
          <a:bodyPr anchor="ctr"/>
          <a:lstStyle/>
          <a:p>
            <a:pPr>
              <a:spcAft>
                <a:spcPts val="800"/>
              </a:spcAft>
            </a:pPr>
            <a:r>
              <a:rPr lang="en-US" sz="2000" dirty="0"/>
              <a:t>1x is 0.106 mM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Trial 1: 0.5x, 1x, 5x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Trial 2: 1x, 2x, 3x, 4x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Silica concentration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Heteropoly blue method (Hach reagent set)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Absorbance on plate reader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Lipid concentration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Nile red staining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Fluorescence on flow cytometer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07A837-846D-53C5-BF72-FF22CB101E5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635500" y="1268758"/>
            <a:ext cx="4279900" cy="3209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3851F-4E93-22A3-3932-68971825EFF8}"/>
              </a:ext>
            </a:extLst>
          </p:cNvPr>
          <p:cNvSpPr txBox="1"/>
          <p:nvPr/>
        </p:nvSpPr>
        <p:spPr>
          <a:xfrm>
            <a:off x="4776005" y="1355835"/>
            <a:ext cx="119912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Droid Sans"/>
                <a:cs typeface="Droid Sans"/>
              </a:rPr>
              <a:t>Grow Light</a:t>
            </a:r>
          </a:p>
        </p:txBody>
      </p:sp>
    </p:spTree>
    <p:extLst>
      <p:ext uri="{BB962C8B-B14F-4D97-AF65-F5344CB8AC3E}">
        <p14:creationId xmlns:p14="http://schemas.microsoft.com/office/powerpoint/2010/main" val="413619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AB0118-453F-6425-E32E-B4B363A10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dirty="0"/>
              <a:t>1x concentration was the best, 5x concentration showed no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6786B-F203-E12A-C74B-C022A500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1- Normalized Optical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864A4-8698-01C2-DBE7-2638D112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AB22B21-AC32-0671-2877-704A54F51A9F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3B501E0-16C9-34D5-0F9C-BE4DC519E57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89761" y="1031590"/>
            <a:ext cx="4964477" cy="33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AB0118-453F-6425-E32E-B4B363A10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4574260"/>
            <a:ext cx="8686800" cy="457200"/>
          </a:xfrm>
        </p:spPr>
        <p:txBody>
          <a:bodyPr/>
          <a:lstStyle/>
          <a:p>
            <a:r>
              <a:rPr lang="en-US" sz="1600" dirty="0"/>
              <a:t>2x concentration was the best, at too high of a silica concentration growth begins to decrease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6786B-F203-E12A-C74B-C022A500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2- Normalized Optical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864A4-8698-01C2-DBE7-2638D112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07D7C93-E100-7CEA-FB1C-EC850A45565C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B630918-3F1C-9745-A9CD-969BFB90C9E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98908" y="1045429"/>
            <a:ext cx="4946184" cy="33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0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6BC9-3218-6D01-234F-4D199E8C5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D02DCC8-E61B-126A-F0F3-1CD07BD4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/>
          <a:lstStyle/>
          <a:p>
            <a:r>
              <a:rPr lang="en-US" dirty="0"/>
              <a:t>Trial 1- Testing Media Silica Concentration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3A12C15-289F-E496-193F-EF1D1EDDF82F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13817CD7-8BE6-09FD-13E1-12CEE34A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80" y="1132186"/>
            <a:ext cx="5564039" cy="37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9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6BC9-3218-6D01-234F-4D199E8C5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D02DCC8-E61B-126A-F0F3-1CD07BD4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/>
          <a:lstStyle/>
          <a:p>
            <a:r>
              <a:rPr lang="en-US" dirty="0"/>
              <a:t>Trial 2- Testing Media Silica Concentration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3A12C15-289F-E496-193F-EF1D1EDDF82F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  <p:pic>
        <p:nvPicPr>
          <p:cNvPr id="10" name="Content Placeholder 16">
            <a:extLst>
              <a:ext uri="{FF2B5EF4-FFF2-40B4-BE49-F238E27FC236}">
                <a16:creationId xmlns:a16="http://schemas.microsoft.com/office/drawing/2014/main" id="{B709732E-9801-FC8C-96C9-14379B03E47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46209" y="1092773"/>
            <a:ext cx="6051581" cy="37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31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CFA04-5074-F5F9-2DA7-2AF772D184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Inconsistent results between trial 1 and trial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a better method to measure silica concentration in media throughout the trial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Redo growth trials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88F647-4DF5-DD52-249A-8346B800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Testing Media Silica Concentration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D878-F1C7-011B-91D8-4BE0CC42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FA886-021D-E13D-B5A4-B25F59F7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Research Goals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9051-F8EF-64AE-1B31-55486C669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82B440-C560-2B40-9B99-C6CFB6B2451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E42A89F7-85E9-C048-3F6C-97B53F6DA6B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67450882"/>
              </p:ext>
            </p:extLst>
          </p:nvPr>
        </p:nvGraphicFramePr>
        <p:xfrm>
          <a:off x="228598" y="1019909"/>
          <a:ext cx="8686800" cy="357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1430F41E-A7DB-DA8C-084F-0C95ED0ED4D4}"/>
              </a:ext>
            </a:extLst>
          </p:cNvPr>
          <p:cNvSpPr/>
          <p:nvPr/>
        </p:nvSpPr>
        <p:spPr>
          <a:xfrm>
            <a:off x="3984701" y="1701955"/>
            <a:ext cx="1174595" cy="86979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6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9A0B2-D2C5-3E8A-83D3-42A32F5E9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5x concentration had no lipid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18148-579B-D615-3717-6AFDF1A1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1- Lipid Density at 331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CF91-D232-95C6-E0CC-E811C03D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DEEA9A-BC23-C8B8-12A3-6008753E121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80514" y="1288424"/>
            <a:ext cx="8634886" cy="269434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F4314B-11A4-683A-FDCB-BBC2C90E8C4A}"/>
              </a:ext>
            </a:extLst>
          </p:cNvPr>
          <p:cNvSpPr/>
          <p:nvPr/>
        </p:nvSpPr>
        <p:spPr>
          <a:xfrm>
            <a:off x="2452217" y="2795566"/>
            <a:ext cx="653143" cy="1093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694FB-CB36-EA76-05A0-BAD84BD2B95A}"/>
              </a:ext>
            </a:extLst>
          </p:cNvPr>
          <p:cNvSpPr/>
          <p:nvPr/>
        </p:nvSpPr>
        <p:spPr>
          <a:xfrm>
            <a:off x="5249079" y="2740702"/>
            <a:ext cx="653143" cy="1093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D48A3-C4B3-1693-A12F-9C980E325217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83601-B0BB-4CC1-631C-82BF745BACAE}"/>
              </a:ext>
            </a:extLst>
          </p:cNvPr>
          <p:cNvSpPr txBox="1"/>
          <p:nvPr/>
        </p:nvSpPr>
        <p:spPr>
          <a:xfrm>
            <a:off x="1742769" y="3812898"/>
            <a:ext cx="709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roid Sans"/>
                <a:cs typeface="Droid Sans"/>
              </a:rPr>
              <a:t>Intensity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5D5F5-9B62-DB69-692E-8895C1094504}"/>
              </a:ext>
            </a:extLst>
          </p:cNvPr>
          <p:cNvSpPr txBox="1"/>
          <p:nvPr/>
        </p:nvSpPr>
        <p:spPr>
          <a:xfrm>
            <a:off x="4541148" y="3812898"/>
            <a:ext cx="709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roid Sans"/>
                <a:cs typeface="Droid Sans"/>
              </a:rPr>
              <a:t>Intensity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43FA6-273A-66F0-D048-219D4DF81FEE}"/>
              </a:ext>
            </a:extLst>
          </p:cNvPr>
          <p:cNvSpPr txBox="1"/>
          <p:nvPr/>
        </p:nvSpPr>
        <p:spPr>
          <a:xfrm>
            <a:off x="7304124" y="3812898"/>
            <a:ext cx="709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roid Sans"/>
                <a:cs typeface="Droid Sans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13182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B9A0B2-D2C5-3E8A-83D3-42A32F5E9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2x concentration had best lipid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18148-579B-D615-3717-6AFDF1A1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2- Lipid Density at 336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CF91-D232-95C6-E0CC-E811C03D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58ED55-A34D-9B6C-D8EF-470C4AA13A6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94853" y="1507792"/>
            <a:ext cx="8954294" cy="215798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F4314B-11A4-683A-FDCB-BBC2C90E8C4A}"/>
              </a:ext>
            </a:extLst>
          </p:cNvPr>
          <p:cNvSpPr/>
          <p:nvPr/>
        </p:nvSpPr>
        <p:spPr>
          <a:xfrm>
            <a:off x="1889024" y="2719054"/>
            <a:ext cx="501497" cy="916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694FB-CB36-EA76-05A0-BAD84BD2B95A}"/>
              </a:ext>
            </a:extLst>
          </p:cNvPr>
          <p:cNvSpPr/>
          <p:nvPr/>
        </p:nvSpPr>
        <p:spPr>
          <a:xfrm>
            <a:off x="6278313" y="2129584"/>
            <a:ext cx="598599" cy="1479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E5A52-5211-0CDF-256B-8428A41B6FC0}"/>
              </a:ext>
            </a:extLst>
          </p:cNvPr>
          <p:cNvSpPr/>
          <p:nvPr/>
        </p:nvSpPr>
        <p:spPr>
          <a:xfrm>
            <a:off x="4070503" y="1727248"/>
            <a:ext cx="598599" cy="19087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BBBCDA-BFFA-B99A-452E-62C714BB3E23}"/>
              </a:ext>
            </a:extLst>
          </p:cNvPr>
          <p:cNvSpPr/>
          <p:nvPr/>
        </p:nvSpPr>
        <p:spPr>
          <a:xfrm>
            <a:off x="8409295" y="2129584"/>
            <a:ext cx="598599" cy="1465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D2514B5-9C6F-E558-82B4-9CC982164E0D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1569F-0F03-DFA3-FF5B-95113D16FB45}"/>
              </a:ext>
            </a:extLst>
          </p:cNvPr>
          <p:cNvSpPr txBox="1"/>
          <p:nvPr/>
        </p:nvSpPr>
        <p:spPr>
          <a:xfrm>
            <a:off x="1188820" y="3557578"/>
            <a:ext cx="709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roid Sans"/>
                <a:cs typeface="Droid Sans"/>
              </a:rPr>
              <a:t>Intensity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91531-82F6-915D-F1E0-1F74C96FA019}"/>
              </a:ext>
            </a:extLst>
          </p:cNvPr>
          <p:cNvSpPr txBox="1"/>
          <p:nvPr/>
        </p:nvSpPr>
        <p:spPr>
          <a:xfrm>
            <a:off x="3475244" y="3557578"/>
            <a:ext cx="709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roid Sans"/>
                <a:cs typeface="Droid Sans"/>
              </a:rPr>
              <a:t>Intensity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E0577-0E53-38A8-2190-7A47C8541C06}"/>
              </a:ext>
            </a:extLst>
          </p:cNvPr>
          <p:cNvSpPr txBox="1"/>
          <p:nvPr/>
        </p:nvSpPr>
        <p:spPr>
          <a:xfrm>
            <a:off x="5656723" y="3555495"/>
            <a:ext cx="709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roid Sans"/>
                <a:cs typeface="Droid Sans"/>
              </a:rPr>
              <a:t>Intensity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BEE00-DB93-1429-8396-C3D8377BC51F}"/>
              </a:ext>
            </a:extLst>
          </p:cNvPr>
          <p:cNvSpPr txBox="1"/>
          <p:nvPr/>
        </p:nvSpPr>
        <p:spPr>
          <a:xfrm>
            <a:off x="7776675" y="3562706"/>
            <a:ext cx="709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roid Sans"/>
                <a:cs typeface="Droid Sans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32448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CFA04-5074-F5F9-2DA7-2AF772D184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2x concentration of silica had the highest peak of lipid density compared to overall cell density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88F647-4DF5-DD52-249A-8346B800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Conclusions- Lipid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D878-F1C7-011B-91D8-4BE0CC42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DD4657D2-9B11-0375-7C1A-E3225971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72" r="48502"/>
          <a:stretch/>
        </p:blipFill>
        <p:spPr>
          <a:xfrm>
            <a:off x="2859024" y="1618122"/>
            <a:ext cx="3425952" cy="3260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18C2A-499C-119B-E03C-70CFBD5DB542}"/>
              </a:ext>
            </a:extLst>
          </p:cNvPr>
          <p:cNvSpPr txBox="1"/>
          <p:nvPr/>
        </p:nvSpPr>
        <p:spPr>
          <a:xfrm>
            <a:off x="4461641" y="4778983"/>
            <a:ext cx="8828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Droid Sans"/>
                <a:cs typeface="Droid Sans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301803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02156-D5A2-F5CD-20E8-7742A9C4D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1022160-62E7-196F-229F-0DB5814575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74700"/>
            <a:ext cx="8686800" cy="3856038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Water quality testing to determine what is in the Boston seawater</a:t>
            </a:r>
          </a:p>
          <a:p>
            <a:pPr marL="800048" lvl="1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Real seawater media base showed 2x more silica than lab created seawater media base</a:t>
            </a:r>
            <a:r>
              <a:rPr lang="en-US" dirty="0"/>
              <a:t> </a:t>
            </a:r>
          </a:p>
          <a:p>
            <a:pPr marL="457200" indent="-4572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Two stage growth for maximizing lipid growth	</a:t>
            </a:r>
          </a:p>
          <a:p>
            <a:pPr marL="800048" lvl="1" indent="-457200">
              <a:spcAft>
                <a:spcPts val="2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Nutrient replete &amp; nutrient deplete</a:t>
            </a:r>
            <a:endParaRPr lang="en-US" sz="2600" dirty="0"/>
          </a:p>
          <a:p>
            <a:pPr marL="457200" indent="-4572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Lipid extraction (transesterification, bead milling)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74AA1C5-3206-C023-8D0B-3F20B27B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71450"/>
            <a:ext cx="8235950" cy="479425"/>
          </a:xfrm>
        </p:spPr>
        <p:txBody>
          <a:bodyPr/>
          <a:lstStyle/>
          <a:p>
            <a:r>
              <a:rPr lang="en-US" dirty="0"/>
              <a:t>Future Studies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ED97BDF-091F-AB74-9CA8-9D3BF2A8DC63}"/>
              </a:ext>
            </a:extLst>
          </p:cNvPr>
          <p:cNvSpPr txBox="1">
            <a:spLocks/>
          </p:cNvSpPr>
          <p:nvPr/>
        </p:nvSpPr>
        <p:spPr>
          <a:xfrm>
            <a:off x="373117" y="4811107"/>
            <a:ext cx="8686800" cy="158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848" rtl="0" eaLnBrk="1" latinLnBrk="0" hangingPunct="1">
              <a:spcBef>
                <a:spcPts val="0"/>
              </a:spcBef>
              <a:spcAft>
                <a:spcPts val="1350"/>
              </a:spcAft>
              <a:buFontTx/>
              <a:buNone/>
              <a:defRPr sz="1800" b="0" i="0" kern="1200">
                <a:solidFill>
                  <a:schemeClr val="accent2"/>
                </a:solidFill>
                <a:latin typeface="Droid Sans"/>
                <a:ea typeface="+mn-ea"/>
                <a:cs typeface="+mn-cs"/>
              </a:defRPr>
            </a:lvl1pPr>
            <a:lvl2pPr marL="0" indent="0" algn="l" defTabSz="342848" rtl="0" eaLnBrk="1" latinLnBrk="0" hangingPunct="1">
              <a:spcBef>
                <a:spcPts val="300"/>
              </a:spcBef>
              <a:spcAft>
                <a:spcPts val="1350"/>
              </a:spcAft>
              <a:buFontTx/>
              <a:buNone/>
              <a:defRPr sz="1400" kern="1200" baseline="0">
                <a:solidFill>
                  <a:schemeClr val="bg2"/>
                </a:solidFill>
                <a:latin typeface="Droid Sans"/>
                <a:ea typeface="+mn-ea"/>
                <a:cs typeface="+mn-cs"/>
              </a:defRPr>
            </a:lvl2pPr>
            <a:lvl3pPr marL="685694" indent="0" algn="l" defTabSz="342848" rtl="0" eaLnBrk="1" latinLnBrk="0" hangingPunct="1">
              <a:spcBef>
                <a:spcPts val="0"/>
              </a:spcBef>
              <a:spcAft>
                <a:spcPts val="1350"/>
              </a:spcAft>
              <a:buFontTx/>
              <a:buNone/>
              <a:defRPr sz="2000" kern="1200">
                <a:solidFill>
                  <a:schemeClr val="bg2"/>
                </a:solidFill>
                <a:latin typeface="Droid Sans"/>
                <a:ea typeface="+mn-ea"/>
                <a:cs typeface="+mn-cs"/>
              </a:defRPr>
            </a:lvl3pPr>
            <a:lvl4pPr marL="1028543" indent="0" algn="l" defTabSz="342848" rtl="0" eaLnBrk="1" latinLnBrk="0" hangingPunct="1">
              <a:spcBef>
                <a:spcPct val="20000"/>
              </a:spcBef>
              <a:buFontTx/>
              <a:buNone/>
              <a:defRPr sz="1213" kern="1200">
                <a:solidFill>
                  <a:srgbClr val="23314A"/>
                </a:solidFill>
                <a:latin typeface="Droid Sans"/>
                <a:ea typeface="+mn-ea"/>
                <a:cs typeface="+mn-cs"/>
              </a:defRPr>
            </a:lvl4pPr>
            <a:lvl5pPr marL="1371389" indent="0" algn="l" defTabSz="342848" rtl="0" eaLnBrk="1" latinLnBrk="0" hangingPunct="1">
              <a:spcBef>
                <a:spcPct val="20000"/>
              </a:spcBef>
              <a:buFontTx/>
              <a:buNone/>
              <a:defRPr sz="1213" kern="1200">
                <a:solidFill>
                  <a:schemeClr val="tx2"/>
                </a:solidFill>
                <a:latin typeface="Droid Sans"/>
                <a:ea typeface="+mn-ea"/>
                <a:cs typeface="+mn-cs"/>
              </a:defRPr>
            </a:lvl5pPr>
            <a:lvl6pPr marL="1885661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08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56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02" indent="-171423" algn="l" defTabSz="342848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800" dirty="0" err="1"/>
              <a:t>d’Ippolito</a:t>
            </a:r>
            <a:r>
              <a:rPr lang="en-US" sz="800" dirty="0"/>
              <a:t>, G., Sardo, A., Paris, D. et al. Potential of lipid metabolism in marine diatoms for biofuel production. </a:t>
            </a:r>
            <a:r>
              <a:rPr lang="en-US" sz="800" dirty="0" err="1"/>
              <a:t>Biotechnol</a:t>
            </a:r>
            <a:r>
              <a:rPr lang="en-US" sz="800" dirty="0"/>
              <a:t> Biofuels 8, 28 (2015). https://doi.org/10.1186/s13068-015-0212-4</a:t>
            </a:r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4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873543-ABB4-BB15-02AD-07F3C589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8ABF6-1848-90C4-AB8F-418AD3C88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FF4F5F-3C91-83CD-2711-A854AC7D64B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2476237"/>
              </p:ext>
            </p:extLst>
          </p:nvPr>
        </p:nvGraphicFramePr>
        <p:xfrm>
          <a:off x="228600" y="774700"/>
          <a:ext cx="8686800" cy="41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Water with solid fill">
            <a:extLst>
              <a:ext uri="{FF2B5EF4-FFF2-40B4-BE49-F238E27FC236}">
                <a16:creationId xmlns:a16="http://schemas.microsoft.com/office/drawing/2014/main" id="{67C87C10-AED1-D213-F44E-3835C872B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7139" y="860972"/>
            <a:ext cx="914400" cy="914400"/>
          </a:xfrm>
          <a:prstGeom prst="rect">
            <a:avLst/>
          </a:prstGeom>
        </p:spPr>
      </p:pic>
      <p:pic>
        <p:nvPicPr>
          <p:cNvPr id="14" name="Graphic 13" descr="Bar chart with solid fill">
            <a:extLst>
              <a:ext uri="{FF2B5EF4-FFF2-40B4-BE49-F238E27FC236}">
                <a16:creationId xmlns:a16="http://schemas.microsoft.com/office/drawing/2014/main" id="{27325811-9F76-FE5C-288C-0CC802813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139" y="2416175"/>
            <a:ext cx="914400" cy="914400"/>
          </a:xfrm>
          <a:prstGeom prst="rect">
            <a:avLst/>
          </a:prstGeom>
        </p:spPr>
      </p:pic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3916D359-7D13-397B-2E21-B9C011DB8A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139" y="3938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2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591B6F-C4B0-FCEA-60E4-B109F2D4DE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ctr"/>
            <a:r>
              <a:rPr lang="en-US" b="1" dirty="0"/>
              <a:t>Dr. Samuel </a:t>
            </a:r>
            <a:r>
              <a:rPr lang="en-US" b="1" dirty="0" err="1"/>
              <a:t>Drerup</a:t>
            </a:r>
            <a:r>
              <a:rPr lang="en-US" b="1" dirty="0"/>
              <a:t> </a:t>
            </a:r>
            <a:r>
              <a:rPr lang="en-US" dirty="0"/>
              <a:t>for starting sample of </a:t>
            </a:r>
            <a:r>
              <a:rPr lang="en-US" i="1" dirty="0"/>
              <a:t>C. </a:t>
            </a:r>
            <a:r>
              <a:rPr lang="en-US" i="1" dirty="0" err="1"/>
              <a:t>cryptica</a:t>
            </a:r>
            <a:endParaRPr lang="en-US" i="1" dirty="0"/>
          </a:p>
          <a:p>
            <a:pPr algn="ctr"/>
            <a:r>
              <a:rPr lang="en-US" sz="2000" dirty="0"/>
              <a:t>		Rinker Ross School of Health Sciences, Trine University</a:t>
            </a:r>
          </a:p>
          <a:p>
            <a:pPr algn="ctr"/>
            <a:r>
              <a:rPr lang="en-US" dirty="0"/>
              <a:t>Funding by the </a:t>
            </a:r>
            <a:r>
              <a:rPr lang="en-US" dirty="0" err="1"/>
              <a:t>McKetta</a:t>
            </a:r>
            <a:r>
              <a:rPr lang="en-US" dirty="0"/>
              <a:t> Department of Chemical and Bioprocess Engineering, Trine University</a:t>
            </a:r>
          </a:p>
          <a:p>
            <a:pPr algn="ctr"/>
            <a:r>
              <a:rPr lang="en-US" dirty="0"/>
              <a:t>Dr. Jacob Borden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52DCEE-69F0-0403-8DF1-24A4D56F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AF1E2-DF4B-6429-0422-1F42D27DA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A0DC4-8C26-FDF6-F171-E5BA9FF4B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784653"/>
            <a:ext cx="8686800" cy="41969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1600" dirty="0"/>
              <a:t>Guillard, R. R. L., &amp; Hargraves, P. E. (1993). </a:t>
            </a:r>
            <a:r>
              <a:rPr lang="en-US" sz="1600" dirty="0" err="1"/>
              <a:t>Stichochrysis</a:t>
            </a:r>
            <a:r>
              <a:rPr lang="en-US" sz="1600" dirty="0"/>
              <a:t> </a:t>
            </a:r>
            <a:r>
              <a:rPr lang="en-US" sz="1600" dirty="0" err="1"/>
              <a:t>immobilis</a:t>
            </a:r>
            <a:r>
              <a:rPr lang="en-US" sz="1600" dirty="0"/>
              <a:t> is a diatom, not a </a:t>
            </a:r>
            <a:r>
              <a:rPr lang="en-US" sz="1600" dirty="0" err="1"/>
              <a:t>chrysophyte</a:t>
            </a:r>
            <a:r>
              <a:rPr lang="en-US" sz="1600" dirty="0"/>
              <a:t>. </a:t>
            </a:r>
            <a:r>
              <a:rPr lang="en-US" sz="1600" dirty="0" err="1"/>
              <a:t>Phycologia</a:t>
            </a:r>
            <a:r>
              <a:rPr lang="en-US" sz="1600" dirty="0"/>
              <a:t>, 32(3), 234–236. </a:t>
            </a:r>
            <a:r>
              <a:rPr lang="en-US" sz="1600" dirty="0">
                <a:hlinkClick r:id="rId2"/>
              </a:rPr>
              <a:t>https://doi.org/10.2216/i0031-8884-32-3-234.1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/>
              <a:t>Hildebrand, M., Davis, A. K., Smith, S. R., </a:t>
            </a:r>
            <a:r>
              <a:rPr lang="en-US" sz="1600" dirty="0" err="1"/>
              <a:t>Traller</a:t>
            </a:r>
            <a:r>
              <a:rPr lang="en-US" sz="1600" dirty="0"/>
              <a:t>, J. C., &amp; </a:t>
            </a:r>
            <a:r>
              <a:rPr lang="en-US" sz="1600" dirty="0" err="1"/>
              <a:t>Abbriano</a:t>
            </a:r>
            <a:r>
              <a:rPr lang="en-US" sz="1600" dirty="0"/>
              <a:t>, R. (2012). The place of diatoms in the biofuels industry. Biofuels, 3(2), 221–240. </a:t>
            </a:r>
            <a:r>
              <a:rPr lang="en-US" sz="1600" dirty="0">
                <a:hlinkClick r:id="rId3"/>
              </a:rPr>
              <a:t>https://doi.org/10.4155/bfs.11.157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 err="1"/>
              <a:t>d’Ippolito</a:t>
            </a:r>
            <a:r>
              <a:rPr lang="en-US" sz="1600" dirty="0"/>
              <a:t>, G., </a:t>
            </a:r>
            <a:r>
              <a:rPr lang="en-US" sz="1600" dirty="0" err="1"/>
              <a:t>Sardo</a:t>
            </a:r>
            <a:r>
              <a:rPr lang="en-US" sz="1600" dirty="0"/>
              <a:t>, A., Paris, D. et al. Potential of lipid metabolism in marine diatoms for biofuel production. </a:t>
            </a:r>
            <a:r>
              <a:rPr lang="en-US" sz="1600" dirty="0" err="1"/>
              <a:t>Biotechnol</a:t>
            </a:r>
            <a:r>
              <a:rPr lang="en-US" sz="1600" dirty="0"/>
              <a:t> Biofuels 8, 28 (2015). </a:t>
            </a:r>
            <a:r>
              <a:rPr lang="en-US" sz="1600" dirty="0">
                <a:hlinkClick r:id="rId4"/>
              </a:rPr>
              <a:t>https://doi.org/10.1186/s13068-015-0212-4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/>
              <a:t>Gao G, Wu M, Fu Q, Li X, Xu J. A two-stage model with nitrogen and silicon limitation enhances lipid productivity and biodiesel features of the marine bloom-forming diatom </a:t>
            </a:r>
            <a:r>
              <a:rPr lang="en-US" sz="1600" dirty="0" err="1"/>
              <a:t>Skeletonema</a:t>
            </a:r>
            <a:r>
              <a:rPr lang="en-US" sz="1600" dirty="0"/>
              <a:t> </a:t>
            </a:r>
            <a:r>
              <a:rPr lang="en-US" sz="1600" dirty="0" err="1"/>
              <a:t>costatum</a:t>
            </a:r>
            <a:r>
              <a:rPr lang="en-US" sz="1600" dirty="0"/>
              <a:t>. </a:t>
            </a:r>
            <a:r>
              <a:rPr lang="en-US" sz="1600" dirty="0" err="1"/>
              <a:t>Bioresour</a:t>
            </a:r>
            <a:r>
              <a:rPr lang="en-US" sz="1600" dirty="0"/>
              <a:t> Technol. 2019 Oct;289:121717. </a:t>
            </a:r>
            <a:r>
              <a:rPr lang="en-US" sz="1600" dirty="0" err="1"/>
              <a:t>doi</a:t>
            </a:r>
            <a:r>
              <a:rPr lang="en-US" sz="1600" dirty="0"/>
              <a:t>: 10.1016/j.biortech.2019.121717. </a:t>
            </a:r>
            <a:r>
              <a:rPr lang="en-US" sz="1600" dirty="0" err="1"/>
              <a:t>Epub</a:t>
            </a:r>
            <a:r>
              <a:rPr lang="en-US" sz="1600" dirty="0"/>
              <a:t> 2019 Jun 27. PMID: 31279322.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88E8-C473-1949-0B55-0EB4E769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743A2-481E-BE6A-9C55-3F2E54A75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873543-ABB4-BB15-02AD-07F3C589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8ABF6-1848-90C4-AB8F-418AD3C88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FF4F5F-3C91-83CD-2711-A854AC7D64B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32231052"/>
              </p:ext>
            </p:extLst>
          </p:nvPr>
        </p:nvGraphicFramePr>
        <p:xfrm>
          <a:off x="228600" y="774700"/>
          <a:ext cx="8686800" cy="419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Water with solid fill">
            <a:extLst>
              <a:ext uri="{FF2B5EF4-FFF2-40B4-BE49-F238E27FC236}">
                <a16:creationId xmlns:a16="http://schemas.microsoft.com/office/drawing/2014/main" id="{67C87C10-AED1-D213-F44E-3835C872BE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7139" y="860972"/>
            <a:ext cx="914400" cy="914400"/>
          </a:xfrm>
          <a:prstGeom prst="rect">
            <a:avLst/>
          </a:prstGeom>
        </p:spPr>
      </p:pic>
      <p:pic>
        <p:nvPicPr>
          <p:cNvPr id="14" name="Graphic 13" descr="Bar chart with solid fill">
            <a:extLst>
              <a:ext uri="{FF2B5EF4-FFF2-40B4-BE49-F238E27FC236}">
                <a16:creationId xmlns:a16="http://schemas.microsoft.com/office/drawing/2014/main" id="{27325811-9F76-FE5C-288C-0CC802813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139" y="2416175"/>
            <a:ext cx="914400" cy="914400"/>
          </a:xfrm>
          <a:prstGeom prst="rect">
            <a:avLst/>
          </a:prstGeom>
        </p:spPr>
      </p:pic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3916D359-7D13-397B-2E21-B9C011DB8A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139" y="3938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3F45-A4FD-5E58-949D-27DD9092D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9946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4AE9D5-94FC-DAD2-6873-3C7B406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900" dirty="0"/>
              <a:t>L1 marine media component list and concentrations (based on 1 L total volume)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BDC50-921D-9331-FA63-D94483DE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Additives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D8F6A-1095-7460-D5EE-E02FF80D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378F09-3E7F-5724-5F01-165E4D6ACB2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28600" y="1313812"/>
            <a:ext cx="8686800" cy="2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FA886-021D-E13D-B5A4-B25F59F7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9051-F8EF-64AE-1B31-55486C669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82B440-C560-2B40-9B99-C6CFB6B2451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AA9E163-9196-5C53-17E4-8E0E34D59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4514850"/>
            <a:ext cx="8686800" cy="457200"/>
          </a:xfrm>
        </p:spPr>
        <p:txBody>
          <a:bodyPr/>
          <a:lstStyle/>
          <a:p>
            <a:r>
              <a:rPr lang="en-US" sz="2400" dirty="0"/>
              <a:t>Working with diatom species </a:t>
            </a:r>
            <a:r>
              <a:rPr lang="en-US" sz="2400" i="1" dirty="0"/>
              <a:t>Cyclotella </a:t>
            </a:r>
            <a:r>
              <a:rPr lang="en-US" sz="2400" i="1" dirty="0" err="1"/>
              <a:t>cryptica</a:t>
            </a:r>
            <a:r>
              <a:rPr lang="en-US" sz="2400" i="1" dirty="0"/>
              <a:t> (C. </a:t>
            </a:r>
            <a:r>
              <a:rPr lang="en-US" sz="2400" i="1" dirty="0" err="1"/>
              <a:t>cryptica</a:t>
            </a:r>
            <a:r>
              <a:rPr lang="en-US" sz="2400" i="1" dirty="0"/>
              <a:t>)</a:t>
            </a:r>
          </a:p>
        </p:txBody>
      </p:sp>
      <p:pic>
        <p:nvPicPr>
          <p:cNvPr id="9" name="Picture 8" descr="A close-up of a cell&#10;&#10;Description automatically generated">
            <a:extLst>
              <a:ext uri="{FF2B5EF4-FFF2-40B4-BE49-F238E27FC236}">
                <a16:creationId xmlns:a16="http://schemas.microsoft.com/office/drawing/2014/main" id="{D3B79591-C155-0737-2324-0B226C2FB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" y="959507"/>
            <a:ext cx="4359639" cy="3269730"/>
          </a:xfrm>
          <a:prstGeom prst="rect">
            <a:avLst/>
          </a:prstGeom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00CDA0ED-1729-3152-1F66-9198EB617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46" y="959507"/>
            <a:ext cx="4359640" cy="326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5F0C3-890C-EF8A-5EAB-992C739994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kern="1200" dirty="0">
                <a:effectLst/>
                <a:latin typeface="+mn-lt"/>
              </a:rPr>
              <a:t>Overall Optical Density</a:t>
            </a:r>
            <a:r>
              <a:rPr lang="en-US" sz="2600" dirty="0">
                <a:latin typeface="+mn-lt"/>
              </a:rPr>
              <a:t>: </a:t>
            </a:r>
            <a:r>
              <a:rPr lang="en-US" sz="2600" b="0" i="0" u="none" strike="noStrike" kern="1200" dirty="0">
                <a:effectLst/>
                <a:latin typeface="+mn-lt"/>
              </a:rPr>
              <a:t>Absorbance- 436 nm</a:t>
            </a:r>
            <a:endParaRPr lang="en-US" sz="2600" b="0" i="0" u="none" strike="noStrike" dirty="0">
              <a:effectLst/>
              <a:latin typeface="+mn-lt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kern="1200" dirty="0">
                <a:effectLst/>
                <a:latin typeface="+mn-lt"/>
              </a:rPr>
              <a:t>Nile Red Method</a:t>
            </a:r>
            <a:r>
              <a:rPr lang="en-US" sz="2600" dirty="0">
                <a:latin typeface="+mn-lt"/>
              </a:rPr>
              <a:t>: </a:t>
            </a:r>
            <a:r>
              <a:rPr lang="en-US" sz="2600" b="0" i="0" u="none" strike="noStrike" kern="1200" dirty="0">
                <a:effectLst/>
                <a:latin typeface="+mn-lt"/>
              </a:rPr>
              <a:t>Fluorescence- Excitation 488 nm, 			Emission 695 nm</a:t>
            </a:r>
            <a:endParaRPr lang="en-US" sz="2600" b="0" i="0" u="none" strike="noStrike" dirty="0">
              <a:effectLst/>
              <a:latin typeface="+mn-lt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kern="1200" dirty="0">
                <a:effectLst/>
                <a:latin typeface="+mn-lt"/>
              </a:rPr>
              <a:t>Heteropoly Blue Method</a:t>
            </a:r>
            <a:r>
              <a:rPr lang="en-US" sz="2600" dirty="0">
                <a:latin typeface="+mn-lt"/>
              </a:rPr>
              <a:t>: </a:t>
            </a:r>
            <a:r>
              <a:rPr lang="en-US" sz="2600" b="0" i="0" u="none" strike="noStrike" kern="1200" dirty="0">
                <a:effectLst/>
                <a:latin typeface="+mn-lt"/>
              </a:rPr>
              <a:t>Absorbance- 815 nm</a:t>
            </a:r>
            <a:endParaRPr lang="en-US" sz="2600" b="0" i="0" u="none" strike="noStrike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612048-CDCE-B8CB-78F6-C0D1E8BB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Microplate Reader- </a:t>
            </a:r>
            <a:r>
              <a:rPr lang="en-US" dirty="0" err="1"/>
              <a:t>SpectraMax</a:t>
            </a:r>
            <a:r>
              <a:rPr lang="en-US" dirty="0"/>
              <a:t> iD3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6ABDC-00B7-5229-064B-88C26E497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89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249C98-0D8C-3636-8143-56D8563295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Hach Reagent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10 mL total volume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Testing for 0.01-1.6 mg/L SiO</a:t>
            </a:r>
            <a:r>
              <a:rPr lang="en-US" sz="2200" baseline="-25000" dirty="0"/>
              <a:t>2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Molybdate 3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Citric Acid Reagent</a:t>
            </a:r>
          </a:p>
          <a:p>
            <a:pPr marL="800048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Destruction of phosphate interference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Amino Acid F Reagent</a:t>
            </a:r>
          </a:p>
          <a:p>
            <a:pPr marL="800048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Blue color indicates silica is present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94CCD-F453-EEAD-B824-A605BC23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Heteropoly Blue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8AAFA-5349-BC43-2997-F9C265AEF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19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AB0118-453F-6425-E32E-B4B363A10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dirty="0"/>
              <a:t>1x concentration was the best, 5x concentration showed no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6786B-F203-E12A-C74B-C022A500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1- Optical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864A4-8698-01C2-DBE7-2638D112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275D74A-5B2F-3B37-CB74-EB6CEF1589A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950864" y="1002980"/>
            <a:ext cx="5242272" cy="3384178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B69DE8D8-1415-3067-F6A7-FD2530C707F0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47659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AB0118-453F-6425-E32E-B4B363A10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4574260"/>
            <a:ext cx="8686800" cy="457200"/>
          </a:xfrm>
        </p:spPr>
        <p:txBody>
          <a:bodyPr/>
          <a:lstStyle/>
          <a:p>
            <a:r>
              <a:rPr lang="en-US" sz="1700" dirty="0"/>
              <a:t>2x concentration was the best, too high of a silica concentration begins to decrease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6786B-F203-E12A-C74B-C022A500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2- Optical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864A4-8698-01C2-DBE7-2638D112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B13100-CBBC-FF2B-F71A-F99A36D0BA0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01842" y="1040703"/>
            <a:ext cx="4940316" cy="3320105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DF4C6EE7-EC0B-4E82-3CDE-ED82E5714391}"/>
              </a:ext>
            </a:extLst>
          </p:cNvPr>
          <p:cNvSpPr txBox="1">
            <a:spLocks/>
          </p:cNvSpPr>
          <p:nvPr/>
        </p:nvSpPr>
        <p:spPr>
          <a:xfrm>
            <a:off x="235310" y="756342"/>
            <a:ext cx="8182548" cy="47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848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Droid Sans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0" dirty="0"/>
              <a:t>Varying Silica Concentration</a:t>
            </a:r>
          </a:p>
        </p:txBody>
      </p:sp>
    </p:spTree>
    <p:extLst>
      <p:ext uri="{BB962C8B-B14F-4D97-AF65-F5344CB8AC3E}">
        <p14:creationId xmlns:p14="http://schemas.microsoft.com/office/powerpoint/2010/main" val="67702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6CE-949A-C3B4-52BE-781CEEF9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Set-Up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D7A12-754A-1E6A-C6F3-A288C23BE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DA4A3-FF98-9C2B-D0E2-13DB556A51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Grow tent at 21 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Grow light- 18 hours on, 6 hours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Shaker plate for aeration &amp; mixing</a:t>
            </a:r>
          </a:p>
        </p:txBody>
      </p:sp>
      <p:pic>
        <p:nvPicPr>
          <p:cNvPr id="6" name="Picture 5" descr="A picture containing purple, indoor, light, laser&#10;&#10;Description automatically generated">
            <a:extLst>
              <a:ext uri="{FF2B5EF4-FFF2-40B4-BE49-F238E27FC236}">
                <a16:creationId xmlns:a16="http://schemas.microsoft.com/office/drawing/2014/main" id="{25442717-10DB-A0B4-39C0-FED7B9A8B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5563" y="1332879"/>
            <a:ext cx="4108716" cy="30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0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591C-2C36-312E-95C0-5E58D4B2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Overall Growth Determined Using Optical Density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548D-C29D-1172-744A-E074CCAC2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4BCFD-B54A-91CB-B52E-0376A694C7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599" y="775099"/>
            <a:ext cx="8674311" cy="41970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Measured using absorbance on a plate reader at 436 nm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No mathematical correlation from OD to cell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Triplicates of data were taken, average was used to find normalized OD</a:t>
            </a:r>
          </a:p>
        </p:txBody>
      </p:sp>
    </p:spTree>
    <p:extLst>
      <p:ext uri="{BB962C8B-B14F-4D97-AF65-F5344CB8AC3E}">
        <p14:creationId xmlns:p14="http://schemas.microsoft.com/office/powerpoint/2010/main" val="341069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591C-2C36-312E-95C0-5E58D4B2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Base Components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548D-C29D-1172-744A-E074CCAC2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2B440-C560-2B40-9B99-C6CFB6B245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4BCFD-B54A-91CB-B52E-0376A694C7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599" y="775099"/>
            <a:ext cx="8674311" cy="4197096"/>
          </a:xfrm>
        </p:spPr>
        <p:txBody>
          <a:bodyPr/>
          <a:lstStyle/>
          <a:p>
            <a:r>
              <a:rPr lang="en-US" dirty="0"/>
              <a:t>Lab created seawater- 28 g/L NaCl</a:t>
            </a:r>
          </a:p>
          <a:p>
            <a:r>
              <a:rPr lang="en-US" dirty="0"/>
              <a:t>Growth additives</a:t>
            </a:r>
          </a:p>
          <a:p>
            <a:pPr marL="857198" lvl="1" indent="-514350">
              <a:spcAft>
                <a:spcPts val="1800"/>
              </a:spcAft>
              <a:buAutoNum type="arabicPeriod"/>
            </a:pPr>
            <a:r>
              <a:rPr lang="en-US" sz="1800" dirty="0"/>
              <a:t>NaNO</a:t>
            </a:r>
            <a:r>
              <a:rPr lang="en-US" sz="1800" baseline="-25000" dirty="0"/>
              <a:t>3</a:t>
            </a:r>
          </a:p>
          <a:p>
            <a:pPr marL="857198" lvl="1" indent="-514350">
              <a:spcAft>
                <a:spcPts val="1800"/>
              </a:spcAft>
              <a:buAutoNum type="arabicPeriod"/>
            </a:pPr>
            <a:r>
              <a:rPr lang="en-US" sz="1800" dirty="0"/>
              <a:t>NaH</a:t>
            </a:r>
            <a:r>
              <a:rPr lang="en-US" sz="1800" baseline="-25000" dirty="0"/>
              <a:t>2</a:t>
            </a:r>
            <a:r>
              <a:rPr lang="en-US" sz="1800" dirty="0"/>
              <a:t>PO</a:t>
            </a:r>
            <a:r>
              <a:rPr lang="en-US" sz="1800" baseline="-25000" dirty="0"/>
              <a:t>4</a:t>
            </a:r>
            <a:r>
              <a:rPr lang="en-US" sz="1800" dirty="0">
                <a:latin typeface="Trebuchet MS" panose="020B0603020202020204" pitchFamily="34" charset="0"/>
              </a:rPr>
              <a:t>·</a:t>
            </a:r>
            <a:r>
              <a:rPr lang="en-US" sz="1800" dirty="0"/>
              <a:t>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pPr marL="857198" lvl="1" indent="-514350">
              <a:spcAft>
                <a:spcPts val="1800"/>
              </a:spcAft>
              <a:buAutoNum type="arabicPeriod"/>
            </a:pPr>
            <a:r>
              <a:rPr lang="en-US" sz="1800" dirty="0"/>
              <a:t>Na</a:t>
            </a:r>
            <a:r>
              <a:rPr lang="en-US" sz="1800" baseline="-25000" dirty="0"/>
              <a:t>2</a:t>
            </a:r>
            <a:r>
              <a:rPr lang="en-US" sz="1800" dirty="0"/>
              <a:t>SiO</a:t>
            </a:r>
            <a:r>
              <a:rPr lang="en-US" sz="1800" baseline="-25000" dirty="0"/>
              <a:t>3</a:t>
            </a:r>
            <a:r>
              <a:rPr lang="en-US" sz="1800" dirty="0">
                <a:latin typeface="Trebuchet MS" panose="020B0603020202020204" pitchFamily="34" charset="0"/>
              </a:rPr>
              <a:t> · </a:t>
            </a:r>
            <a:r>
              <a:rPr lang="en-US" sz="1800" dirty="0"/>
              <a:t>9H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pPr marL="857198" lvl="1" indent="-514350">
              <a:spcAft>
                <a:spcPts val="1800"/>
              </a:spcAft>
              <a:buAutoNum type="arabicPeriod"/>
            </a:pPr>
            <a:r>
              <a:rPr lang="en-US" sz="1800" dirty="0"/>
              <a:t>Trace Element Solution</a:t>
            </a:r>
          </a:p>
          <a:p>
            <a:pPr marL="857198" lvl="1" indent="-514350">
              <a:spcAft>
                <a:spcPts val="1800"/>
              </a:spcAft>
              <a:buAutoNum type="arabicPeriod"/>
            </a:pPr>
            <a:r>
              <a:rPr lang="en-US" sz="1800" dirty="0"/>
              <a:t>Vitamin Solution</a:t>
            </a:r>
          </a:p>
        </p:txBody>
      </p:sp>
    </p:spTree>
    <p:extLst>
      <p:ext uri="{BB962C8B-B14F-4D97-AF65-F5344CB8AC3E}">
        <p14:creationId xmlns:p14="http://schemas.microsoft.com/office/powerpoint/2010/main" val="329792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C2987-5B1D-090F-DC04-6FEB25C0D1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4514850"/>
            <a:ext cx="8686800" cy="457200"/>
          </a:xfrm>
        </p:spPr>
        <p:txBody>
          <a:bodyPr anchor="t">
            <a:normAutofit/>
          </a:bodyPr>
          <a:lstStyle/>
          <a:p>
            <a:r>
              <a:rPr lang="en-US" sz="2600" dirty="0"/>
              <a:t>Real seawater pulled from Boston Harbor in the fall of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C1A563-680C-7A64-9010-CDDCCB09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Real Seawater vs Lab Created Seawater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A27EC-037B-DF6A-DFFC-010B008FD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82B440-C560-2B40-9B99-C6CFB6B2451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1FFB6643-4451-7E65-7A07-7E2A68AF82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447779" y="775099"/>
            <a:ext cx="6248441" cy="357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0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C2987-5B1D-090F-DC04-6FEB25C0D1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4514850"/>
            <a:ext cx="8686800" cy="457200"/>
          </a:xfrm>
        </p:spPr>
        <p:txBody>
          <a:bodyPr anchor="t">
            <a:normAutofit/>
          </a:bodyPr>
          <a:lstStyle/>
          <a:p>
            <a:r>
              <a:rPr lang="en-US" sz="1600" dirty="0"/>
              <a:t>Boston seawater base resulted in better growth than lab created seawater base by a factor of 7.6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C1A563-680C-7A64-9010-CDDCCB09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Boston Seawater vs Lab Created Seawater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A27EC-037B-DF6A-DFFC-010B008FD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82B440-C560-2B40-9B99-C6CFB6B2451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B072BA9-36AA-DFA3-8596-FD08CC55983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425830" y="774700"/>
            <a:ext cx="6292340" cy="35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9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C2987-5B1D-090F-DC04-6FEB25C0D1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4514850"/>
            <a:ext cx="8686800" cy="457200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600" dirty="0"/>
              <a:t>Normalized OD and actual OD show similar results- use normalized 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C1A563-680C-7A64-9010-CDDCCB09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0" y="171450"/>
            <a:ext cx="8235379" cy="47982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Boston Seawater vs Lab Created Seawater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A27EC-037B-DF6A-DFFC-010B008FD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0690" y="4965779"/>
            <a:ext cx="432221" cy="1313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82B440-C560-2B40-9B99-C6CFB6B2451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2EBE419-65EB-FD0E-D893-595C6239C2C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44501" y="774700"/>
            <a:ext cx="6054998" cy="35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9244"/>
      </p:ext>
    </p:extLst>
  </p:cSld>
  <p:clrMapOvr>
    <a:masterClrMapping/>
  </p:clrMapOvr>
</p:sld>
</file>

<file path=ppt/theme/theme1.xml><?xml version="1.0" encoding="utf-8"?>
<a:theme xmlns:a="http://schemas.openxmlformats.org/drawingml/2006/main" name="1_InRoom">
  <a:themeElements>
    <a:clrScheme name="Trine official colors 20240815">
      <a:dk1>
        <a:srgbClr val="000000"/>
      </a:dk1>
      <a:lt1>
        <a:srgbClr val="FFFFFF"/>
      </a:lt1>
      <a:dk2>
        <a:srgbClr val="003767"/>
      </a:dk2>
      <a:lt2>
        <a:srgbClr val="F37050"/>
      </a:lt2>
      <a:accent1>
        <a:srgbClr val="948671"/>
      </a:accent1>
      <a:accent2>
        <a:srgbClr val="6AA844"/>
      </a:accent2>
      <a:accent3>
        <a:srgbClr val="44C8F5"/>
      </a:accent3>
      <a:accent4>
        <a:srgbClr val="B2B4B3"/>
      </a:accent4>
      <a:accent5>
        <a:srgbClr val="263F6A"/>
      </a:accent5>
      <a:accent6>
        <a:srgbClr val="DCE2ED"/>
      </a:accent6>
      <a:hlink>
        <a:srgbClr val="003767"/>
      </a:hlink>
      <a:folHlink>
        <a:srgbClr val="F37050"/>
      </a:folHlink>
    </a:clrScheme>
    <a:fontScheme name="Droid sans">
      <a:majorFont>
        <a:latin typeface="Droid Sans"/>
        <a:ea typeface=""/>
        <a:cs typeface=""/>
      </a:majorFont>
      <a:minorFont>
        <a:latin typeface="Droi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Droid Sans"/>
            <a:cs typeface="Droid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DB7D73BE407409156209BEE6CDD16" ma:contentTypeVersion="14" ma:contentTypeDescription="Create a new document." ma:contentTypeScope="" ma:versionID="be9df88c8bb4e555b886079597fadca0">
  <xsd:schema xmlns:xsd="http://www.w3.org/2001/XMLSchema" xmlns:xs="http://www.w3.org/2001/XMLSchema" xmlns:p="http://schemas.microsoft.com/office/2006/metadata/properties" xmlns:ns1="http://schemas.microsoft.com/sharepoint/v3" xmlns:ns3="7da826b0-fc12-49ea-b41f-69c381dbe80d" targetNamespace="http://schemas.microsoft.com/office/2006/metadata/properties" ma:root="true" ma:fieldsID="924378c1b0dd57040120b06f212f56c0" ns1:_="" ns3:_="">
    <xsd:import namespace="http://schemas.microsoft.com/sharepoint/v3"/>
    <xsd:import namespace="7da826b0-fc12-49ea-b41f-69c381dbe80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826b0-fc12-49ea-b41f-69c381dbe80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7da826b0-fc12-49ea-b41f-69c381dbe80d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A55A18-9B93-4081-9248-22E1FCFBEC80}">
  <ds:schemaRefs>
    <ds:schemaRef ds:uri="7da826b0-fc12-49ea-b41f-69c381dbe8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1F7E83-5990-49D1-8DF9-D838807E7A8A}">
  <ds:schemaRefs>
    <ds:schemaRef ds:uri="7da826b0-fc12-49ea-b41f-69c381dbe80d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CA04FA-6A77-42C6-9E3E-AB42B6FCA2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15919</TotalTime>
  <Words>1457</Words>
  <Application>Microsoft Office PowerPoint</Application>
  <PresentationFormat>On-screen Show (16:9)</PresentationFormat>
  <Paragraphs>200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Droid Sans</vt:lpstr>
      <vt:lpstr>Times New Roman</vt:lpstr>
      <vt:lpstr>Trebuchet MS</vt:lpstr>
      <vt:lpstr>Wingdings</vt:lpstr>
      <vt:lpstr>1_InRoom</vt:lpstr>
      <vt:lpstr>Media Optimization for Biofuels from Cyclotella cryptica</vt:lpstr>
      <vt:lpstr>Research Goals</vt:lpstr>
      <vt:lpstr>Introduction</vt:lpstr>
      <vt:lpstr>Experimental Set-Up</vt:lpstr>
      <vt:lpstr>Overall Growth Determined Using Optical Density </vt:lpstr>
      <vt:lpstr>Media Base Components</vt:lpstr>
      <vt:lpstr>Real Seawater vs Lab Created Seawater</vt:lpstr>
      <vt:lpstr>Boston Seawater vs Lab Created Seawater</vt:lpstr>
      <vt:lpstr>Boston Seawater vs Lab Created Seawater</vt:lpstr>
      <vt:lpstr>Real Seawater Grows C. cryptica Better</vt:lpstr>
      <vt:lpstr>Design of Experiments (DOE)</vt:lpstr>
      <vt:lpstr>DOE</vt:lpstr>
      <vt:lpstr>DOE Results</vt:lpstr>
      <vt:lpstr>Varying Silica Concentration</vt:lpstr>
      <vt:lpstr>Trial 1- Normalized Optical Density</vt:lpstr>
      <vt:lpstr>Trial 2- Normalized Optical Density</vt:lpstr>
      <vt:lpstr>Trial 1- Testing Media Silica Concentration</vt:lpstr>
      <vt:lpstr>Trial 2- Testing Media Silica Concentration</vt:lpstr>
      <vt:lpstr>Testing Media Silica Concentration Conclusions</vt:lpstr>
      <vt:lpstr>Trial 1- Lipid Density at 331 Hours</vt:lpstr>
      <vt:lpstr>Trial 2- Lipid Density at 336 Hours</vt:lpstr>
      <vt:lpstr>Conclusions- Lipid Density</vt:lpstr>
      <vt:lpstr>Future Studies</vt:lpstr>
      <vt:lpstr>Conclusions</vt:lpstr>
      <vt:lpstr>Acknowledgements</vt:lpstr>
      <vt:lpstr>References</vt:lpstr>
      <vt:lpstr>Questions?</vt:lpstr>
      <vt:lpstr>Appendix</vt:lpstr>
      <vt:lpstr>Growth Additives</vt:lpstr>
      <vt:lpstr>Microplate Reader- SpectraMax iD3</vt:lpstr>
      <vt:lpstr>Heteropoly Blue Method</vt:lpstr>
      <vt:lpstr>Trial 1- Optical Density</vt:lpstr>
      <vt:lpstr>Trial 2- Optical Density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Liberatore’s office hours</dc:title>
  <dc:creator>Liberatore, Matthew</dc:creator>
  <cp:lastModifiedBy>Alyssa Keptner</cp:lastModifiedBy>
  <cp:revision>117</cp:revision>
  <cp:lastPrinted>2024-10-15T17:09:21Z</cp:lastPrinted>
  <dcterms:created xsi:type="dcterms:W3CDTF">2020-07-02T14:18:08Z</dcterms:created>
  <dcterms:modified xsi:type="dcterms:W3CDTF">2025-03-27T18:11:54Z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0x0101003D2DB7D73BE407409156209BEE6CDD16</vt:lpwstr>
  </property>
</Properties>
</file>