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7" r:id="rId5"/>
  </p:sldIdLst>
  <p:sldSz cx="36576000" cy="29260800"/>
  <p:notesSz cx="7315200" cy="9601200"/>
  <p:defaultTextStyle>
    <a:defPPr marL="0" marR="0" indent="0" algn="l" defTabSz="78364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39182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869843-F519-C88B-1EBE-C7E39CF33CBA}" name="Smith, Haylee Nicole" initials="SH" userId="S::hnsmith21@my.trine.edu::faf89ede-ca56-4f0a-85f9-4e214f53dd45" providerId="AD"/>
  <p188:author id="{70CCC1E6-4D80-CC38-E7D1-7D19CFBE4594}" name="Early, Taylor Renee" initials="" userId="S::trearly21@my.trine.edu::d14a25ed-e396-40c3-b20c-addc704d288e" providerId="AD"/>
  <p188:author id="{E1F1D9FD-BE67-76EE-D07F-85B17983B3D4}" name="Malefyt, Amanda" initials="AM" userId="S::malefyta@trine.edu::77a636bc-ecf5-4312-b13f-b4e8be5b58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01A02-41BD-A975-F381-A9FB6943BEC7}" v="2" dt="2025-03-26T18:08:57.313"/>
    <p1510:client id="{81261D0C-6FEB-A041-A4D4-FBA31DD2E77A}" v="40" dt="2025-03-27T13:31:57.25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60"/>
  </p:normalViewPr>
  <p:slideViewPr>
    <p:cSldViewPr snapToGrid="0">
      <p:cViewPr varScale="1">
        <p:scale>
          <a:sx n="24" d="100"/>
          <a:sy n="24" d="100"/>
        </p:scale>
        <p:origin x="2120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406525" y="720725"/>
            <a:ext cx="450215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029">
        <a:latin typeface="+mj-lt"/>
        <a:ea typeface="+mj-ea"/>
        <a:cs typeface="+mj-cs"/>
        <a:sym typeface="Calibri"/>
      </a:defRPr>
    </a:lvl1pPr>
    <a:lvl2pPr indent="195912" latinLnBrk="0">
      <a:defRPr sz="1029">
        <a:latin typeface="+mj-lt"/>
        <a:ea typeface="+mj-ea"/>
        <a:cs typeface="+mj-cs"/>
        <a:sym typeface="Calibri"/>
      </a:defRPr>
    </a:lvl2pPr>
    <a:lvl3pPr indent="391824" latinLnBrk="0">
      <a:defRPr sz="1029">
        <a:latin typeface="+mj-lt"/>
        <a:ea typeface="+mj-ea"/>
        <a:cs typeface="+mj-cs"/>
        <a:sym typeface="Calibri"/>
      </a:defRPr>
    </a:lvl3pPr>
    <a:lvl4pPr indent="587736" latinLnBrk="0">
      <a:defRPr sz="1029">
        <a:latin typeface="+mj-lt"/>
        <a:ea typeface="+mj-ea"/>
        <a:cs typeface="+mj-cs"/>
        <a:sym typeface="Calibri"/>
      </a:defRPr>
    </a:lvl4pPr>
    <a:lvl5pPr indent="783648" latinLnBrk="0">
      <a:defRPr sz="1029">
        <a:latin typeface="+mj-lt"/>
        <a:ea typeface="+mj-ea"/>
        <a:cs typeface="+mj-cs"/>
        <a:sym typeface="Calibri"/>
      </a:defRPr>
    </a:lvl5pPr>
    <a:lvl6pPr indent="979560" latinLnBrk="0">
      <a:defRPr sz="1029">
        <a:latin typeface="+mj-lt"/>
        <a:ea typeface="+mj-ea"/>
        <a:cs typeface="+mj-cs"/>
        <a:sym typeface="Calibri"/>
      </a:defRPr>
    </a:lvl6pPr>
    <a:lvl7pPr indent="1175472" latinLnBrk="0">
      <a:defRPr sz="1029">
        <a:latin typeface="+mj-lt"/>
        <a:ea typeface="+mj-ea"/>
        <a:cs typeface="+mj-cs"/>
        <a:sym typeface="Calibri"/>
      </a:defRPr>
    </a:lvl7pPr>
    <a:lvl8pPr indent="1371384" latinLnBrk="0">
      <a:defRPr sz="1029">
        <a:latin typeface="+mj-lt"/>
        <a:ea typeface="+mj-ea"/>
        <a:cs typeface="+mj-cs"/>
        <a:sym typeface="Calibri"/>
      </a:defRPr>
    </a:lvl8pPr>
    <a:lvl9pPr indent="1567296" latinLnBrk="0">
      <a:defRPr sz="1029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6525" y="720725"/>
            <a:ext cx="450215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9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2743200" y="4788750"/>
            <a:ext cx="31089602" cy="10187095"/>
          </a:xfrm>
          <a:prstGeom prst="rect">
            <a:avLst/>
          </a:prstGeom>
        </p:spPr>
        <p:txBody>
          <a:bodyPr anchor="b"/>
          <a:lstStyle>
            <a:lvl1pPr algn="ctr">
              <a:defRPr sz="23999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0" y="15368694"/>
            <a:ext cx="27432000" cy="706458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9583"/>
            </a:lvl1pPr>
            <a:lvl2pPr marL="0" indent="0" algn="ctr">
              <a:buSzTx/>
              <a:buFontTx/>
              <a:buNone/>
              <a:defRPr sz="9583"/>
            </a:lvl2pPr>
            <a:lvl3pPr marL="0" indent="0" algn="ctr">
              <a:buSzTx/>
              <a:buFontTx/>
              <a:buNone/>
              <a:defRPr sz="9583"/>
            </a:lvl3pPr>
            <a:lvl4pPr marL="0" indent="0" algn="ctr">
              <a:buSzTx/>
              <a:buFontTx/>
              <a:buNone/>
              <a:defRPr sz="9583"/>
            </a:lvl4pPr>
            <a:lvl5pPr marL="0" indent="0" algn="ctr">
              <a:buSzTx/>
              <a:buFontTx/>
              <a:buNone/>
              <a:defRPr sz="9583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2495552" y="7294890"/>
            <a:ext cx="31546801" cy="12171678"/>
          </a:xfrm>
          <a:prstGeom prst="rect">
            <a:avLst/>
          </a:prstGeom>
        </p:spPr>
        <p:txBody>
          <a:bodyPr anchor="b"/>
          <a:lstStyle>
            <a:lvl1pPr>
              <a:defRPr sz="23999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495552" y="19581714"/>
            <a:ext cx="31546801" cy="64008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583"/>
            </a:lvl1pPr>
            <a:lvl2pPr marL="0" indent="0">
              <a:buSzTx/>
              <a:buFontTx/>
              <a:buNone/>
              <a:defRPr sz="9583"/>
            </a:lvl2pPr>
            <a:lvl3pPr marL="0" indent="0">
              <a:buSzTx/>
              <a:buFontTx/>
              <a:buNone/>
              <a:defRPr sz="9583"/>
            </a:lvl3pPr>
            <a:lvl4pPr marL="0" indent="0">
              <a:buSzTx/>
              <a:buFontTx/>
              <a:buNone/>
              <a:defRPr sz="9583"/>
            </a:lvl4pPr>
            <a:lvl5pPr marL="0" indent="0">
              <a:buSzTx/>
              <a:buFontTx/>
              <a:buNone/>
              <a:defRPr sz="9583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14601" y="7789334"/>
            <a:ext cx="15544801" cy="1856570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2519365" y="1557873"/>
            <a:ext cx="31546801" cy="565573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19370" y="7172965"/>
            <a:ext cx="15473361" cy="351536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9583" b="1"/>
            </a:lvl1pPr>
            <a:lvl2pPr marL="0" indent="0">
              <a:buSzTx/>
              <a:buFontTx/>
              <a:buNone/>
              <a:defRPr sz="9583" b="1"/>
            </a:lvl2pPr>
            <a:lvl3pPr marL="0" indent="0">
              <a:buSzTx/>
              <a:buFontTx/>
              <a:buNone/>
              <a:defRPr sz="9583" b="1"/>
            </a:lvl3pPr>
            <a:lvl4pPr marL="0" indent="0">
              <a:buSzTx/>
              <a:buFontTx/>
              <a:buNone/>
              <a:defRPr sz="9583" b="1"/>
            </a:lvl4pPr>
            <a:lvl5pPr marL="0" indent="0">
              <a:buSzTx/>
              <a:buFontTx/>
              <a:buNone/>
              <a:defRPr sz="9583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8516605" y="7172965"/>
            <a:ext cx="15549564" cy="3515361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2519364" y="1950720"/>
            <a:ext cx="11796713" cy="6827520"/>
          </a:xfrm>
          <a:prstGeom prst="rect">
            <a:avLst/>
          </a:prstGeom>
        </p:spPr>
        <p:txBody>
          <a:bodyPr anchor="b"/>
          <a:lstStyle>
            <a:lvl1pPr>
              <a:defRPr sz="12749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5549563" y="4213021"/>
            <a:ext cx="18516602" cy="20794135"/>
          </a:xfrm>
          <a:prstGeom prst="rect">
            <a:avLst/>
          </a:prstGeom>
        </p:spPr>
        <p:txBody>
          <a:bodyPr/>
          <a:lstStyle>
            <a:lvl1pPr marL="914371" indent="-914371">
              <a:defRPr sz="12749"/>
            </a:lvl1pPr>
            <a:lvl2pPr marL="2872766" indent="-1044022">
              <a:defRPr sz="12749"/>
            </a:lvl2pPr>
            <a:lvl3pPr marL="4874002" indent="-1216511">
              <a:defRPr sz="12749"/>
            </a:lvl3pPr>
            <a:lvl4pPr marL="6943515" indent="-1457281">
              <a:defRPr sz="12749"/>
            </a:lvl4pPr>
            <a:lvl5pPr marL="8772261" indent="-1457281">
              <a:defRPr sz="1274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519364" y="8778239"/>
            <a:ext cx="11796712" cy="162627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2519364" y="1950720"/>
            <a:ext cx="11796713" cy="6827520"/>
          </a:xfrm>
          <a:prstGeom prst="rect">
            <a:avLst/>
          </a:prstGeom>
        </p:spPr>
        <p:txBody>
          <a:bodyPr anchor="b"/>
          <a:lstStyle>
            <a:lvl1pPr>
              <a:defRPr sz="12749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5549563" y="4213021"/>
            <a:ext cx="18516602" cy="207941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19364" y="8778240"/>
            <a:ext cx="11796713" cy="1626277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6333"/>
            </a:lvl1pPr>
            <a:lvl2pPr marL="0" indent="0">
              <a:buSzTx/>
              <a:buFontTx/>
              <a:buNone/>
              <a:defRPr sz="6333"/>
            </a:lvl2pPr>
            <a:lvl3pPr marL="0" indent="0">
              <a:buSzTx/>
              <a:buFontTx/>
              <a:buNone/>
              <a:defRPr sz="6333"/>
            </a:lvl3pPr>
            <a:lvl4pPr marL="0" indent="0">
              <a:buSzTx/>
              <a:buFontTx/>
              <a:buNone/>
              <a:defRPr sz="6333"/>
            </a:lvl4pPr>
            <a:lvl5pPr marL="0" indent="0">
              <a:buSzTx/>
              <a:buFontTx/>
              <a:buNone/>
              <a:defRPr sz="6333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514601" y="1557873"/>
            <a:ext cx="31546801" cy="565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514601" y="7789334"/>
            <a:ext cx="31546801" cy="18565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3252528" y="27487719"/>
            <a:ext cx="808872" cy="82329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475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36574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58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914371" marR="0" indent="-914371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2894186" marR="0" indent="-1065442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4933800" marR="0" indent="-1276311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6910953" marR="0" indent="-1424720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8739700" marR="0" indent="-1424720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0568443" marR="0" indent="-1424720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2397189" marR="0" indent="-1424719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4225932" marR="0" indent="-1424719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6054679" marR="0" indent="-1424720" algn="l" defTabSz="3657490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00000"/>
        <a:buFont typeface="Arial"/>
        <a:buChar char="•"/>
        <a:tabLst/>
        <a:defRPr sz="11166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38098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">
            <a:extLst>
              <a:ext uri="{FF2B5EF4-FFF2-40B4-BE49-F238E27FC236}">
                <a16:creationId xmlns:a16="http://schemas.microsoft.com/office/drawing/2014/main" id="{AD538918-94F0-8CAC-68D3-C6923C3563A4}"/>
              </a:ext>
            </a:extLst>
          </p:cNvPr>
          <p:cNvSpPr/>
          <p:nvPr/>
        </p:nvSpPr>
        <p:spPr>
          <a:xfrm>
            <a:off x="26318887" y="5804823"/>
            <a:ext cx="9669780" cy="140637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8098" tIns="38098" rIns="38098" bIns="38098" numCol="1" anchor="t">
            <a:no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endParaRPr sz="1286"/>
          </a:p>
        </p:txBody>
      </p:sp>
      <p:sp>
        <p:nvSpPr>
          <p:cNvPr id="25" name="Rectangle 38">
            <a:extLst>
              <a:ext uri="{FF2B5EF4-FFF2-40B4-BE49-F238E27FC236}">
                <a16:creationId xmlns:a16="http://schemas.microsoft.com/office/drawing/2014/main" id="{FE2DBEF6-76E6-32D6-9095-C081F6715F0B}"/>
              </a:ext>
            </a:extLst>
          </p:cNvPr>
          <p:cNvSpPr/>
          <p:nvPr/>
        </p:nvSpPr>
        <p:spPr>
          <a:xfrm>
            <a:off x="676362" y="5804823"/>
            <a:ext cx="9202511" cy="2255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8098" tIns="38098" rIns="38098" bIns="38098"/>
          <a:lstStyle/>
          <a:p>
            <a: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pPr>
            <a:endParaRPr sz="6666" dirty="0"/>
          </a:p>
        </p:txBody>
      </p:sp>
      <p:grpSp>
        <p:nvGrpSpPr>
          <p:cNvPr id="97" name="Rectangle 9"/>
          <p:cNvGrpSpPr/>
          <p:nvPr/>
        </p:nvGrpSpPr>
        <p:grpSpPr>
          <a:xfrm>
            <a:off x="676362" y="905035"/>
            <a:ext cx="35223275" cy="4377612"/>
            <a:chOff x="0" y="-42530"/>
            <a:chExt cx="42267929" cy="5253133"/>
          </a:xfrm>
        </p:grpSpPr>
        <p:sp>
          <p:nvSpPr>
            <p:cNvPr id="95" name="Rectangle"/>
            <p:cNvSpPr/>
            <p:nvPr/>
          </p:nvSpPr>
          <p:spPr>
            <a:xfrm>
              <a:off x="0" y="-42530"/>
              <a:ext cx="42267929" cy="52531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lIns="38098" tIns="38098" rIns="38098" bIns="38098" numCol="1" anchor="t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sz="1286"/>
            </a:p>
          </p:txBody>
        </p:sp>
        <p:sp>
          <p:nvSpPr>
            <p:cNvPr id="96" name="Panitumumab antibody expression in CHOFS…"/>
            <p:cNvSpPr/>
            <p:nvPr/>
          </p:nvSpPr>
          <p:spPr>
            <a:xfrm>
              <a:off x="5153745" y="649049"/>
              <a:ext cx="31960438" cy="1569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lIns="38098" tIns="38098" rIns="38098" bIns="38098" numCol="1" anchor="t">
              <a:spAutoFit/>
            </a:bodyPr>
            <a:lstStyle/>
            <a:p>
              <a:pPr algn="ctr">
                <a:defRPr sz="8600" b="1">
                  <a:latin typeface="Segoe UI Semibold"/>
                  <a:ea typeface="Segoe UI Semibold"/>
                  <a:cs typeface="Segoe UI Semibold"/>
                  <a:sym typeface="Segoe UI Semibold"/>
                </a:defRPr>
              </a:pPr>
              <a:r>
                <a:rPr lang="en-US" sz="8000"/>
                <a:t>Quantifying Thermal Degradation in Recycled PC-ABS</a:t>
              </a:r>
              <a:endParaRPr lang="en-US" sz="7166"/>
            </a:p>
          </p:txBody>
        </p:sp>
      </p:grpSp>
      <p:grpSp>
        <p:nvGrpSpPr>
          <p:cNvPr id="100" name="Picture 30"/>
          <p:cNvGrpSpPr/>
          <p:nvPr/>
        </p:nvGrpSpPr>
        <p:grpSpPr>
          <a:xfrm>
            <a:off x="1258448" y="1051987"/>
            <a:ext cx="4193210" cy="3968793"/>
            <a:chOff x="0" y="-1"/>
            <a:chExt cx="5031851" cy="4762549"/>
          </a:xfrm>
        </p:grpSpPr>
        <p:sp>
          <p:nvSpPr>
            <p:cNvPr id="98" name="Rectangle"/>
            <p:cNvSpPr/>
            <p:nvPr/>
          </p:nvSpPr>
          <p:spPr>
            <a:xfrm>
              <a:off x="0" y="-2"/>
              <a:ext cx="5031852" cy="476255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098" tIns="38098" rIns="38098" bIns="38098" numCol="1" anchor="ctr">
              <a:noAutofit/>
            </a:bodyPr>
            <a:lstStyle/>
            <a:p>
              <a:endParaRPr sz="1286"/>
            </a:p>
          </p:txBody>
        </p:sp>
        <p:pic>
          <p:nvPicPr>
            <p:cNvPr id="99" name="image1.png" descr="image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2"/>
              <a:ext cx="5031852" cy="47625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2" name="Rectangle"/>
          <p:cNvSpPr/>
          <p:nvPr/>
        </p:nvSpPr>
        <p:spPr>
          <a:xfrm>
            <a:off x="10492383" y="5804823"/>
            <a:ext cx="15232380" cy="84937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8098" tIns="38098" rIns="38098" bIns="38098" numCol="1" anchor="t">
            <a:noAutofit/>
          </a:bodyPr>
          <a:lstStyle/>
          <a:p>
            <a:pPr>
              <a:defRPr sz="3600" b="1">
                <a:latin typeface="Segoe UI Semilight"/>
                <a:ea typeface="Segoe UI Semilight"/>
                <a:cs typeface="Segoe UI Semilight"/>
                <a:sym typeface="Segoe UI Semilight"/>
              </a:defRPr>
            </a:pPr>
            <a:endParaRPr sz="3000"/>
          </a:p>
        </p:txBody>
      </p:sp>
      <p:sp>
        <p:nvSpPr>
          <p:cNvPr id="106" name="Rectangle"/>
          <p:cNvSpPr/>
          <p:nvPr/>
        </p:nvSpPr>
        <p:spPr>
          <a:xfrm>
            <a:off x="26318887" y="20275952"/>
            <a:ext cx="9669780" cy="41163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8098" tIns="38098" rIns="38098" bIns="38098" numCol="1" anchor="t">
            <a:no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endParaRPr sz="1286"/>
          </a:p>
        </p:txBody>
      </p:sp>
      <p:sp>
        <p:nvSpPr>
          <p:cNvPr id="109" name="Rectangle"/>
          <p:cNvSpPr/>
          <p:nvPr/>
        </p:nvSpPr>
        <p:spPr>
          <a:xfrm>
            <a:off x="26321322" y="24882593"/>
            <a:ext cx="9669780" cy="34731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8098" tIns="38098" rIns="38098" bIns="38098" numCol="1" anchor="t">
            <a:noAutofit/>
          </a:bodyPr>
          <a:lstStyle/>
          <a:p>
            <a:pPr>
              <a:defRPr sz="2100">
                <a:latin typeface="Segoe UI Semilight"/>
                <a:ea typeface="Segoe UI Semilight"/>
                <a:cs typeface="Segoe UI Semilight"/>
                <a:sym typeface="Segoe UI Semilight"/>
              </a:defRPr>
            </a:pPr>
            <a:endParaRPr sz="1750" b="1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C651CE17-3DA4-362B-015E-BCB3892180EC}"/>
              </a:ext>
            </a:extLst>
          </p:cNvPr>
          <p:cNvSpPr/>
          <p:nvPr/>
        </p:nvSpPr>
        <p:spPr>
          <a:xfrm>
            <a:off x="10473333" y="14899466"/>
            <a:ext cx="15270480" cy="134562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8098" tIns="38098" rIns="38098" bIns="38098" numCol="1" anchor="t">
            <a:noAutofit/>
          </a:bodyPr>
          <a:lstStyle/>
          <a:p>
            <a:pPr>
              <a:defRPr sz="3600" b="1">
                <a:latin typeface="Segoe UI Semilight"/>
                <a:ea typeface="Segoe UI Semilight"/>
                <a:cs typeface="Segoe UI Semilight"/>
                <a:sym typeface="Segoe UI Semilight"/>
              </a:defRPr>
            </a:pPr>
            <a:endParaRPr sz="3000" dirty="0"/>
          </a:p>
        </p:txBody>
      </p:sp>
      <p:sp>
        <p:nvSpPr>
          <p:cNvPr id="35" name="TextBox 8">
            <a:extLst>
              <a:ext uri="{FF2B5EF4-FFF2-40B4-BE49-F238E27FC236}">
                <a16:creationId xmlns:a16="http://schemas.microsoft.com/office/drawing/2014/main" id="{130E3769-4133-868F-27A0-12562FCD2763}"/>
              </a:ext>
            </a:extLst>
          </p:cNvPr>
          <p:cNvSpPr txBox="1"/>
          <p:nvPr/>
        </p:nvSpPr>
        <p:spPr>
          <a:xfrm>
            <a:off x="1004388" y="6949706"/>
            <a:ext cx="8572178" cy="210031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endParaRPr lang="en-US" sz="750" dirty="0">
              <a:latin typeface="+mj-lt"/>
              <a:cs typeface="Segoe UI Semilight" panose="020B0402040204020203" pitchFamily="34" charset="0"/>
            </a:endParaRP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+mj-cs"/>
              </a:rPr>
              <a:t>PC-ABS is a co-polymer combining the strength of polycarbonate and flexibility of ABS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+mj-cs"/>
              </a:rPr>
              <a:t>Recycled PC-ABS is a cost-effective, sustainable alternative to virgin resin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+mj-cs"/>
              </a:rPr>
              <a:t>PC-ABS was selected for due to its wide industrial use and sensitivity to thermal degradation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sz="3600" b="0" dirty="0">
              <a:latin typeface="+mj-lt"/>
              <a:cs typeface="+mj-cs"/>
            </a:endParaRP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sz="3600" b="0" dirty="0">
              <a:latin typeface="+mj-lt"/>
              <a:cs typeface="+mj-cs"/>
            </a:endParaRPr>
          </a:p>
          <a:p>
            <a:pPr algn="l">
              <a:lnSpc>
                <a:spcPct val="130000"/>
              </a:lnSpc>
            </a:pPr>
            <a:endParaRPr lang="en-US" sz="3600" b="0" dirty="0">
              <a:latin typeface="+mj-lt"/>
              <a:cs typeface="+mj-cs"/>
            </a:endParaRPr>
          </a:p>
          <a:p>
            <a:pPr algn="l">
              <a:lnSpc>
                <a:spcPct val="130000"/>
              </a:lnSpc>
            </a:pPr>
            <a:endParaRPr lang="en-US" sz="3600" b="0" dirty="0">
              <a:latin typeface="+mj-lt"/>
              <a:cs typeface="+mj-cs"/>
            </a:endParaRP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+mj-cs"/>
              </a:rPr>
              <a:t>Repeated heating due to recycling degrades the material’s properties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+mj-cs"/>
              </a:rPr>
              <a:t>Understanding this degradation is key to improving the quality and consistency of recycled materials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+mj-cs"/>
              </a:rPr>
              <a:t>Some recycled plastics now enter their second or third life cycle, amplifying these effects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+mj-cs"/>
              </a:rPr>
              <a:t>Demand for high-performance recycled plastics continues to grow due to sustainability goals and cost savings</a:t>
            </a:r>
          </a:p>
          <a:p>
            <a:pPr algn="l">
              <a:lnSpc>
                <a:spcPct val="130000"/>
              </a:lnSpc>
            </a:pPr>
            <a:endParaRPr lang="en-US" sz="3600" b="0" dirty="0">
              <a:latin typeface="+mj-lt"/>
              <a:cs typeface="+mj-cs"/>
            </a:endParaRPr>
          </a:p>
          <a:p>
            <a:pPr algn="l">
              <a:lnSpc>
                <a:spcPct val="130000"/>
              </a:lnSpc>
            </a:pPr>
            <a:r>
              <a:rPr lang="en-US" sz="3600" dirty="0">
                <a:latin typeface="+mj-lt"/>
                <a:cs typeface="+mj-cs"/>
              </a:rPr>
              <a:t>Objective: </a:t>
            </a:r>
            <a:r>
              <a:rPr lang="en-US" sz="3600" b="0" dirty="0">
                <a:latin typeface="+mj-lt"/>
                <a:cs typeface="+mj-cs"/>
              </a:rPr>
              <a:t>To characterize the thermal degradation of PC-ABS under repeated heat exposure from the recycling process by monitoring changes in mechanical and processing properties. </a:t>
            </a:r>
          </a:p>
        </p:txBody>
      </p:sp>
      <p:sp>
        <p:nvSpPr>
          <p:cNvPr id="36" name="TextBox 8">
            <a:extLst>
              <a:ext uri="{FF2B5EF4-FFF2-40B4-BE49-F238E27FC236}">
                <a16:creationId xmlns:a16="http://schemas.microsoft.com/office/drawing/2014/main" id="{129D9EFD-8B7D-FFA6-9DF8-1536BA4749DC}"/>
              </a:ext>
            </a:extLst>
          </p:cNvPr>
          <p:cNvSpPr txBox="1"/>
          <p:nvPr/>
        </p:nvSpPr>
        <p:spPr>
          <a:xfrm>
            <a:off x="11337275" y="10572507"/>
            <a:ext cx="13479904" cy="3356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pPr marL="380985" indent="-380985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Segoe UI Semilight" panose="020B0402040204020203" pitchFamily="34" charset="0"/>
              </a:rPr>
              <a:t>Started with grinded, virgin PC-ABS parts as baseline material</a:t>
            </a:r>
          </a:p>
          <a:p>
            <a:pPr marL="380985" indent="-380985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Segoe UI Semilight" panose="020B0402040204020203" pitchFamily="34" charset="0"/>
              </a:rPr>
              <a:t>Subjected material to a series of controlled recycling cycles</a:t>
            </a:r>
          </a:p>
          <a:p>
            <a:pPr marL="380985" indent="-380985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Segoe UI Semilight" panose="020B0402040204020203" pitchFamily="34" charset="0"/>
              </a:rPr>
              <a:t>Collected and prepared samples for testing after each cycle</a:t>
            </a:r>
          </a:p>
          <a:p>
            <a:pPr marL="380985" indent="-380985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  <a:cs typeface="Segoe UI Semilight" panose="020B0402040204020203" pitchFamily="34" charset="0"/>
              </a:rPr>
              <a:t>Performed melt flow rate, impact strength, tensile strength, flexural modulus, and FTIR spectroscopy on all samples</a:t>
            </a:r>
          </a:p>
        </p:txBody>
      </p:sp>
      <p:sp>
        <p:nvSpPr>
          <p:cNvPr id="37" name="TextBox 8">
            <a:extLst>
              <a:ext uri="{FF2B5EF4-FFF2-40B4-BE49-F238E27FC236}">
                <a16:creationId xmlns:a16="http://schemas.microsoft.com/office/drawing/2014/main" id="{B49ACE36-65A0-0CB3-5E55-8E8E85C4999E}"/>
              </a:ext>
            </a:extLst>
          </p:cNvPr>
          <p:cNvSpPr txBox="1"/>
          <p:nvPr/>
        </p:nvSpPr>
        <p:spPr>
          <a:xfrm>
            <a:off x="10492383" y="14908617"/>
            <a:ext cx="15232380" cy="110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r>
              <a:rPr lang="en-US" sz="6666" dirty="0">
                <a:latin typeface="+mj-lt"/>
                <a:cs typeface="Segoe UI Semilight" panose="020B0402040204020203" pitchFamily="34" charset="0"/>
              </a:rPr>
              <a:t>Results</a:t>
            </a:r>
            <a:endParaRPr sz="6666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38" name="TextBox 8">
            <a:extLst>
              <a:ext uri="{FF2B5EF4-FFF2-40B4-BE49-F238E27FC236}">
                <a16:creationId xmlns:a16="http://schemas.microsoft.com/office/drawing/2014/main" id="{A89DBEC5-9655-326F-119D-1F0BA70746A8}"/>
              </a:ext>
            </a:extLst>
          </p:cNvPr>
          <p:cNvSpPr txBox="1"/>
          <p:nvPr/>
        </p:nvSpPr>
        <p:spPr>
          <a:xfrm>
            <a:off x="10451512" y="5994963"/>
            <a:ext cx="15251430" cy="110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r>
              <a:rPr lang="en-US" sz="6666" dirty="0">
                <a:latin typeface="+mj-lt"/>
                <a:cs typeface="Segoe UI Semilight" panose="020B0402040204020203" pitchFamily="34" charset="0"/>
              </a:rPr>
              <a:t>Sample Preparation and Testing</a:t>
            </a:r>
            <a:endParaRPr sz="6666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40" name="TextBox 8">
            <a:extLst>
              <a:ext uri="{FF2B5EF4-FFF2-40B4-BE49-F238E27FC236}">
                <a16:creationId xmlns:a16="http://schemas.microsoft.com/office/drawing/2014/main" id="{896BC163-6395-F2B8-018D-AFDF7BD64AD7}"/>
              </a:ext>
            </a:extLst>
          </p:cNvPr>
          <p:cNvSpPr txBox="1"/>
          <p:nvPr/>
        </p:nvSpPr>
        <p:spPr>
          <a:xfrm>
            <a:off x="26431080" y="5858963"/>
            <a:ext cx="9560022" cy="13287929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r>
              <a:rPr lang="en-US" sz="6666" dirty="0">
                <a:latin typeface="+mj-lt"/>
                <a:cs typeface="Segoe UI Semilight" panose="020B0402040204020203" pitchFamily="34" charset="0"/>
              </a:rPr>
              <a:t>Conclusion</a:t>
            </a:r>
          </a:p>
          <a:p>
            <a:pPr algn="l">
              <a:lnSpc>
                <a:spcPct val="130000"/>
              </a:lnSpc>
              <a:defRPr/>
            </a:pPr>
            <a:r>
              <a:rPr lang="en-US" sz="3600" b="0" dirty="0">
                <a:latin typeface="+mj-lt"/>
                <a:cs typeface="Calibri"/>
                <a:sym typeface="Calibri"/>
              </a:rPr>
              <a:t>PC-ABS demonstrated degradation with repeated recycling, shown by increased melt flow rate and reduced mechanical properties. FTIR analysis revealed chemical changes likely due to oxidation. By fitting the experimental data, a predictive regression model was developed to estimate the number of recycling cycles based on the </a:t>
            </a:r>
            <a:r>
              <a:rPr lang="el-GR" sz="3600" b="0" dirty="0">
                <a:latin typeface="+mj-lt"/>
                <a:cs typeface="Calibri"/>
                <a:sym typeface="Calibri"/>
              </a:rPr>
              <a:t>Δ (</a:t>
            </a:r>
            <a:r>
              <a:rPr lang="en-US" sz="3600" b="0" dirty="0">
                <a:latin typeface="+mj-lt"/>
                <a:cs typeface="Calibri"/>
                <a:sym typeface="Calibri"/>
              </a:rPr>
              <a:t>delta) between virgin and recycled material properties.</a:t>
            </a:r>
          </a:p>
          <a:p>
            <a:pPr algn="l">
              <a:lnSpc>
                <a:spcPct val="130000"/>
              </a:lnSpc>
              <a:defRPr/>
            </a:pPr>
            <a:endParaRPr lang="en-US" sz="3600" b="0" dirty="0">
              <a:latin typeface="+mj-lt"/>
              <a:cs typeface="Calibri"/>
              <a:sym typeface="Calibri"/>
            </a:endParaRPr>
          </a:p>
          <a:p>
            <a:pPr algn="l">
              <a:lnSpc>
                <a:spcPct val="130000"/>
              </a:lnSpc>
              <a:defRPr/>
            </a:pPr>
            <a:r>
              <a:rPr lang="en-US" sz="3600" dirty="0">
                <a:latin typeface="+mj-lt"/>
                <a:cs typeface="Calibri"/>
                <a:sym typeface="Calibri"/>
              </a:rPr>
              <a:t>Future Work: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latin typeface="+mj-lt"/>
                <a:cs typeface="Calibri"/>
                <a:sym typeface="Calibri"/>
              </a:rPr>
              <a:t>Conduct additional recycling rounds 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latin typeface="+mj-lt"/>
                <a:cs typeface="Calibri"/>
                <a:sym typeface="Calibri"/>
              </a:rPr>
              <a:t>Test multiple virgin PC-ABS specifications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latin typeface="+mj-lt"/>
                <a:cs typeface="Calibri"/>
                <a:sym typeface="Calibri"/>
              </a:rPr>
              <a:t>Incorporate grinding and re-molding between each cycle to better simulate industrial recycling</a:t>
            </a:r>
          </a:p>
          <a:p>
            <a:pPr marL="476231" indent="-476231" algn="l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latin typeface="+mj-lt"/>
                <a:cs typeface="Calibri"/>
                <a:sym typeface="Calibri"/>
              </a:rPr>
              <a:t>Refine the predictive model for broader applicability and improved accuracy across varying PC-ABS formulations</a:t>
            </a:r>
          </a:p>
        </p:txBody>
      </p:sp>
      <p:sp>
        <p:nvSpPr>
          <p:cNvPr id="41" name="TextBox 8">
            <a:extLst>
              <a:ext uri="{FF2B5EF4-FFF2-40B4-BE49-F238E27FC236}">
                <a16:creationId xmlns:a16="http://schemas.microsoft.com/office/drawing/2014/main" id="{98E11A17-4518-150D-2916-6858EAEA991D}"/>
              </a:ext>
            </a:extLst>
          </p:cNvPr>
          <p:cNvSpPr txBox="1"/>
          <p:nvPr/>
        </p:nvSpPr>
        <p:spPr>
          <a:xfrm>
            <a:off x="26428645" y="21645123"/>
            <a:ext cx="9457128" cy="2641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pPr algn="l"/>
            <a:r>
              <a:rPr lang="en-US" sz="3333" b="0" dirty="0">
                <a:latin typeface="+mj-lt"/>
              </a:rPr>
              <a:t>I would like to thank </a:t>
            </a:r>
            <a:r>
              <a:rPr lang="en-US" sz="3333" b="0" dirty="0" err="1">
                <a:latin typeface="+mj-lt"/>
              </a:rPr>
              <a:t>Padnos</a:t>
            </a:r>
            <a:r>
              <a:rPr lang="en-US" sz="3333" b="0" dirty="0">
                <a:latin typeface="+mj-lt"/>
              </a:rPr>
              <a:t> Plastic Solutions for generously funding this research and allowing me to conduct testing on-site. I am especially grateful for their continued guidance, technical support, and collaboration throughout the project.</a:t>
            </a:r>
            <a:endParaRPr sz="3333" b="0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42" name="TextBox 8">
            <a:extLst>
              <a:ext uri="{FF2B5EF4-FFF2-40B4-BE49-F238E27FC236}">
                <a16:creationId xmlns:a16="http://schemas.microsoft.com/office/drawing/2014/main" id="{C8B77289-EDD7-24BB-5276-DAFE2B7ECAEF}"/>
              </a:ext>
            </a:extLst>
          </p:cNvPr>
          <p:cNvSpPr txBox="1"/>
          <p:nvPr/>
        </p:nvSpPr>
        <p:spPr>
          <a:xfrm>
            <a:off x="26338273" y="24882593"/>
            <a:ext cx="9527729" cy="3256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r>
              <a:rPr lang="en-US" sz="6666" dirty="0">
                <a:latin typeface="+mj-lt"/>
                <a:cs typeface="Segoe UI Semilight" panose="020B0402040204020203" pitchFamily="34" charset="0"/>
              </a:rPr>
              <a:t>References</a:t>
            </a:r>
          </a:p>
          <a:p>
            <a:pPr marL="619100" indent="-619100" algn="l">
              <a:buAutoNum type="arabicPeriod"/>
            </a:pPr>
            <a:r>
              <a:rPr lang="en-US" sz="2333" b="0" dirty="0" err="1">
                <a:latin typeface="+mj-lt"/>
                <a:cs typeface="Segoe UI Semilight" panose="020B0402040204020203" pitchFamily="34" charset="0"/>
              </a:rPr>
              <a:t>Krache</a:t>
            </a: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, R.; </a:t>
            </a:r>
            <a:r>
              <a:rPr lang="en-US" sz="2333" b="0" dirty="0" err="1">
                <a:latin typeface="+mj-lt"/>
                <a:cs typeface="Segoe UI Semilight" panose="020B0402040204020203" pitchFamily="34" charset="0"/>
              </a:rPr>
              <a:t>Debah</a:t>
            </a: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, I. Some Mechanical and Thermal Properties of PC/ABS Blends. Mater. Sci. Appl. 2011, 2 (5), 404–410. https://</a:t>
            </a:r>
            <a:r>
              <a:rPr lang="en-US" sz="2333" b="0" dirty="0" err="1">
                <a:latin typeface="+mj-lt"/>
                <a:cs typeface="Segoe UI Semilight" panose="020B0402040204020203" pitchFamily="34" charset="0"/>
              </a:rPr>
              <a:t>doi.org</a:t>
            </a: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/10.4236/msa.2011.25052.2. </a:t>
            </a:r>
            <a:r>
              <a:rPr lang="en-US" sz="2333" b="0" dirty="0" err="1">
                <a:latin typeface="+mj-lt"/>
                <a:cs typeface="Segoe UI Semilight" panose="020B0402040204020203" pitchFamily="34" charset="0"/>
              </a:rPr>
              <a:t>Petrovič</a:t>
            </a: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,</a:t>
            </a:r>
          </a:p>
          <a:p>
            <a:pPr marL="619100" indent="-619100" algn="l">
              <a:buAutoNum type="arabicPeriod"/>
            </a:pP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 A.; </a:t>
            </a:r>
            <a:r>
              <a:rPr lang="en-US" sz="2333" b="0" dirty="0" err="1">
                <a:latin typeface="+mj-lt"/>
                <a:cs typeface="Segoe UI Semilight" panose="020B0402040204020203" pitchFamily="34" charset="0"/>
              </a:rPr>
              <a:t>Zupančič</a:t>
            </a: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, B.; </a:t>
            </a:r>
            <a:r>
              <a:rPr lang="en-US" sz="2333" b="0" dirty="0" err="1">
                <a:latin typeface="+mj-lt"/>
                <a:cs typeface="Segoe UI Semilight" panose="020B0402040204020203" pitchFamily="34" charset="0"/>
              </a:rPr>
              <a:t>Vuk</a:t>
            </a: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, T. Comparative Analysis of Virgin and Recycled Thermoplastic Polymer Based on Thermochemical Characteristics. Chem. Eng. Trans. 2022, 94, https://</a:t>
            </a:r>
            <a:r>
              <a:rPr lang="en-US" sz="2333" b="0" dirty="0" err="1">
                <a:latin typeface="+mj-lt"/>
                <a:cs typeface="Segoe UI Semilight" panose="020B0402040204020203" pitchFamily="34" charset="0"/>
              </a:rPr>
              <a:t>doi.org</a:t>
            </a:r>
            <a:r>
              <a:rPr lang="en-US" sz="2333" b="0" dirty="0">
                <a:latin typeface="+mj-lt"/>
                <a:cs typeface="Segoe UI Semilight" panose="020B0402040204020203" pitchFamily="34" charset="0"/>
              </a:rPr>
              <a:t>/10.3303/CET2294220.</a:t>
            </a:r>
            <a:endParaRPr lang="en-US" sz="2333" dirty="0">
              <a:latin typeface="+mj-lt"/>
              <a:cs typeface="Segoe UI Semilight" panose="020B04020402040202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753DB1-2859-D268-A8DF-C78441B1EC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5575" y="1121422"/>
            <a:ext cx="4130893" cy="396879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D767AF0-E776-A3F2-EF39-9D89C5959E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1395" y="12962485"/>
            <a:ext cx="8312443" cy="2449561"/>
          </a:xfrm>
          <a:prstGeom prst="rect">
            <a:avLst/>
          </a:prstGeom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E8DEB379-679C-6057-4493-6356418FC93A}"/>
              </a:ext>
            </a:extLst>
          </p:cNvPr>
          <p:cNvSpPr txBox="1"/>
          <p:nvPr/>
        </p:nvSpPr>
        <p:spPr>
          <a:xfrm>
            <a:off x="753829" y="5846972"/>
            <a:ext cx="9202511" cy="110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r>
              <a:rPr lang="en-US" sz="6666" dirty="0">
                <a:latin typeface="+mj-lt"/>
                <a:cs typeface="Segoe UI Semilight" panose="020B0402040204020203" pitchFamily="34" charset="0"/>
              </a:rPr>
              <a:t>Introduction</a:t>
            </a:r>
            <a:endParaRPr sz="6666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9C2A89-C361-934C-7A66-E2DD65308C3F}"/>
              </a:ext>
            </a:extLst>
          </p:cNvPr>
          <p:cNvSpPr txBox="1"/>
          <p:nvPr/>
        </p:nvSpPr>
        <p:spPr>
          <a:xfrm>
            <a:off x="6146799" y="3202702"/>
            <a:ext cx="24400933" cy="15797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defRPr sz="5800" b="1">
                <a:latin typeface="Segoe UI Semibold"/>
                <a:ea typeface="Segoe UI Semibold"/>
                <a:cs typeface="Segoe UI Semibold"/>
                <a:sym typeface="Segoe UI Semibold"/>
              </a:defRPr>
            </a:pPr>
            <a:r>
              <a:rPr lang="en-US" sz="4833" dirty="0"/>
              <a:t>Taylor Early, Amanda P. Malefyt</a:t>
            </a:r>
          </a:p>
          <a:p>
            <a:pPr algn="ctr">
              <a:defRPr sz="5800" b="1">
                <a:latin typeface="Segoe UI Semibold"/>
                <a:ea typeface="Segoe UI Semibold"/>
                <a:cs typeface="Segoe UI Semibold"/>
                <a:sym typeface="Segoe UI Semibold"/>
              </a:defRPr>
            </a:pPr>
            <a:r>
              <a:rPr lang="en-US" sz="4833" dirty="0"/>
              <a:t>Trine University McKetta Department of Chemical &amp; Bioprocess Engineering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769868E0-6CB9-305F-AD57-32684C051613}"/>
              </a:ext>
            </a:extLst>
          </p:cNvPr>
          <p:cNvSpPr txBox="1"/>
          <p:nvPr/>
        </p:nvSpPr>
        <p:spPr>
          <a:xfrm>
            <a:off x="26318887" y="20420825"/>
            <a:ext cx="9669780" cy="1102734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r>
              <a:rPr lang="en-US" sz="6666">
                <a:latin typeface="+mj-lt"/>
                <a:cs typeface="Segoe UI Semilight" panose="020B0402040204020203" pitchFamily="34" charset="0"/>
              </a:rPr>
              <a:t>Acknowledgements</a:t>
            </a:r>
            <a:endParaRPr sz="6666">
              <a:latin typeface="+mj-lt"/>
              <a:cs typeface="Segoe UI Semilight" panose="020B0402040204020203" pitchFamily="34" charset="0"/>
            </a:endParaRPr>
          </a:p>
        </p:txBody>
      </p:sp>
      <p:pic>
        <p:nvPicPr>
          <p:cNvPr id="9" name="Picture 8" descr="A graph with blue bars&#10;&#10;Description automatically generated with medium confidence">
            <a:extLst>
              <a:ext uri="{FF2B5EF4-FFF2-40B4-BE49-F238E27FC236}">
                <a16:creationId xmlns:a16="http://schemas.microsoft.com/office/drawing/2014/main" id="{4CB9ED0D-A0F6-C5F4-25C2-36EBBDE85D7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" t="5171" r="2242"/>
          <a:stretch/>
        </p:blipFill>
        <p:spPr>
          <a:xfrm>
            <a:off x="18171136" y="21616889"/>
            <a:ext cx="7223956" cy="4817151"/>
          </a:xfrm>
          <a:prstGeom prst="rect">
            <a:avLst/>
          </a:prstGeom>
        </p:spPr>
      </p:pic>
      <p:pic>
        <p:nvPicPr>
          <p:cNvPr id="21" name="Picture 20" descr="A diagram of a blue square with white text&#10;&#10;Description automatically generated">
            <a:extLst>
              <a:ext uri="{FF2B5EF4-FFF2-40B4-BE49-F238E27FC236}">
                <a16:creationId xmlns:a16="http://schemas.microsoft.com/office/drawing/2014/main" id="{6376A0BB-E682-5EBF-886B-11A2112CB9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6430" y="7494296"/>
            <a:ext cx="12104283" cy="2714672"/>
          </a:xfrm>
          <a:prstGeom prst="rect">
            <a:avLst/>
          </a:prstGeom>
        </p:spPr>
      </p:pic>
      <p:pic>
        <p:nvPicPr>
          <p:cNvPr id="30" name="Picture 29" descr="A graph of a graph of recycling cycles&#10;&#10;Description automatically generated with medium confidence">
            <a:extLst>
              <a:ext uri="{FF2B5EF4-FFF2-40B4-BE49-F238E27FC236}">
                <a16:creationId xmlns:a16="http://schemas.microsoft.com/office/drawing/2014/main" id="{8D65F2CA-2366-C75C-C6FF-193356D2FF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030" y="16054431"/>
            <a:ext cx="7272953" cy="4817151"/>
          </a:xfrm>
          <a:prstGeom prst="rect">
            <a:avLst/>
          </a:prstGeom>
        </p:spPr>
      </p:pic>
      <p:pic>
        <p:nvPicPr>
          <p:cNvPr id="33" name="Picture 32" descr="A graph of rectangles with numbers and a number of recycling cycles&#10;&#10;Description automatically generated">
            <a:extLst>
              <a:ext uri="{FF2B5EF4-FFF2-40B4-BE49-F238E27FC236}">
                <a16:creationId xmlns:a16="http://schemas.microsoft.com/office/drawing/2014/main" id="{97E39B9F-BE24-36AE-F78F-C8B6CBF546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496" y="16054432"/>
            <a:ext cx="7231587" cy="4817151"/>
          </a:xfrm>
          <a:prstGeom prst="rect">
            <a:avLst/>
          </a:prstGeom>
        </p:spPr>
      </p:pic>
      <p:pic>
        <p:nvPicPr>
          <p:cNvPr id="39" name="Picture 38" descr="A graph of different types of cycles&#10;&#10;Description automatically generated with medium confidence">
            <a:extLst>
              <a:ext uri="{FF2B5EF4-FFF2-40B4-BE49-F238E27FC236}">
                <a16:creationId xmlns:a16="http://schemas.microsoft.com/office/drawing/2014/main" id="{9E95CC31-5C61-3714-BDEB-D769A4E16B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496" y="21624167"/>
            <a:ext cx="7231587" cy="4804051"/>
          </a:xfrm>
          <a:prstGeom prst="rect">
            <a:avLst/>
          </a:prstGeom>
        </p:spPr>
      </p:pic>
      <p:sp>
        <p:nvSpPr>
          <p:cNvPr id="53" name="TextBox 8">
            <a:extLst>
              <a:ext uri="{FF2B5EF4-FFF2-40B4-BE49-F238E27FC236}">
                <a16:creationId xmlns:a16="http://schemas.microsoft.com/office/drawing/2014/main" id="{7423F25C-50F9-5C31-5E26-0E1495FB5DD9}"/>
              </a:ext>
            </a:extLst>
          </p:cNvPr>
          <p:cNvSpPr txBox="1"/>
          <p:nvPr/>
        </p:nvSpPr>
        <p:spPr>
          <a:xfrm>
            <a:off x="10582158" y="27311891"/>
            <a:ext cx="15052829" cy="615549"/>
          </a:xfrm>
          <a:prstGeom prst="rect">
            <a:avLst/>
          </a:prstGeom>
          <a:solidFill>
            <a:schemeClr val="bg1"/>
          </a:solidFill>
          <a:ln w="12700">
            <a:solidFill>
              <a:srgbClr val="4472C4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r>
              <a:rPr lang="en-US" sz="3500" b="0" dirty="0">
                <a:latin typeface="+mj-lt"/>
                <a:cs typeface="Segoe UI Semilight" panose="020B0402040204020203" pitchFamily="34" charset="0"/>
              </a:rPr>
              <a:t>Recycles = 0.541+ 0.736*</a:t>
            </a:r>
            <a:r>
              <a:rPr lang="el-GR" sz="3500" b="0" dirty="0">
                <a:latin typeface="+mj-lt"/>
                <a:cs typeface="Segoe UI Semilight" panose="020B0402040204020203" pitchFamily="34" charset="0"/>
              </a:rPr>
              <a:t>Δ</a:t>
            </a:r>
            <a:r>
              <a:rPr lang="en-US" sz="3500" b="0" dirty="0">
                <a:latin typeface="+mj-lt"/>
                <a:cs typeface="Segoe UI Semilight" panose="020B0402040204020203" pitchFamily="34" charset="0"/>
              </a:rPr>
              <a:t>Melt Flow + 0.005*</a:t>
            </a:r>
            <a:r>
              <a:rPr lang="el-GR" sz="3500" b="0" dirty="0">
                <a:latin typeface="+mj-lt"/>
                <a:cs typeface="Segoe UI Semilight" panose="020B0402040204020203" pitchFamily="34" charset="0"/>
              </a:rPr>
              <a:t>Δ</a:t>
            </a:r>
            <a:r>
              <a:rPr lang="en-US" sz="3500" b="0" dirty="0">
                <a:latin typeface="+mj-lt"/>
                <a:cs typeface="Segoe UI Semilight" panose="020B0402040204020203" pitchFamily="34" charset="0"/>
              </a:rPr>
              <a:t>Peak Area - 1.074*</a:t>
            </a:r>
            <a:r>
              <a:rPr lang="el-GR" sz="3500" b="0" dirty="0">
                <a:latin typeface="+mj-lt"/>
                <a:cs typeface="Segoe UI Semilight" panose="020B0402040204020203" pitchFamily="34" charset="0"/>
              </a:rPr>
              <a:t>Δ</a:t>
            </a:r>
            <a:r>
              <a:rPr lang="en-US" sz="3500" b="0" dirty="0">
                <a:latin typeface="+mj-lt"/>
                <a:cs typeface="Segoe UI Semilight" panose="020B0402040204020203" pitchFamily="34" charset="0"/>
              </a:rPr>
              <a:t>Yield Strength</a:t>
            </a:r>
            <a:endParaRPr sz="3500" b="0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55" name="TextBox 8">
            <a:extLst>
              <a:ext uri="{FF2B5EF4-FFF2-40B4-BE49-F238E27FC236}">
                <a16:creationId xmlns:a16="http://schemas.microsoft.com/office/drawing/2014/main" id="{4D20A3C9-6D27-2730-592F-60E987A73B85}"/>
              </a:ext>
            </a:extLst>
          </p:cNvPr>
          <p:cNvSpPr txBox="1"/>
          <p:nvPr/>
        </p:nvSpPr>
        <p:spPr>
          <a:xfrm>
            <a:off x="18250774" y="20891534"/>
            <a:ext cx="7122471" cy="641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pPr algn="l"/>
            <a:r>
              <a:rPr lang="en-US" sz="1667" b="0" dirty="0">
                <a:latin typeface="+mj-lt"/>
                <a:cs typeface="Segoe UI Semilight" panose="020B0402040204020203" pitchFamily="34" charset="0"/>
              </a:rPr>
              <a:t>Figure 2. Melt flow rate increases with the number of recycling cycles, indicating reduced viscosity</a:t>
            </a:r>
            <a:r>
              <a:rPr lang="en-US" sz="2000" b="0" dirty="0">
                <a:latin typeface="+mj-lt"/>
                <a:cs typeface="Segoe UI Semilight" panose="020B0402040204020203" pitchFamily="34" charset="0"/>
              </a:rPr>
              <a:t>.</a:t>
            </a:r>
            <a:endParaRPr lang="en-US" sz="2000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56" name="TextBox 8">
            <a:extLst>
              <a:ext uri="{FF2B5EF4-FFF2-40B4-BE49-F238E27FC236}">
                <a16:creationId xmlns:a16="http://schemas.microsoft.com/office/drawing/2014/main" id="{39BA4587-EFC2-B26E-04D9-B0300DE591C4}"/>
              </a:ext>
            </a:extLst>
          </p:cNvPr>
          <p:cNvSpPr txBox="1"/>
          <p:nvPr/>
        </p:nvSpPr>
        <p:spPr>
          <a:xfrm>
            <a:off x="10829161" y="20871580"/>
            <a:ext cx="7122471" cy="59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pPr algn="l"/>
            <a:r>
              <a:rPr lang="en-US" sz="1667" b="0" dirty="0">
                <a:latin typeface="+mj-lt"/>
                <a:cs typeface="Segoe UI Semilight" panose="020B0402040204020203" pitchFamily="34" charset="0"/>
              </a:rPr>
              <a:t>Figure 1. FTIR carbonyl group peak area decreases with increasing recycling cycles, suggesting progressive oxidation of the polymer.</a:t>
            </a:r>
            <a:endParaRPr lang="en-US" sz="1667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C054B3B1-DF20-CB7F-E4DF-2B23F2497DB0}"/>
              </a:ext>
            </a:extLst>
          </p:cNvPr>
          <p:cNvSpPr txBox="1"/>
          <p:nvPr/>
        </p:nvSpPr>
        <p:spPr>
          <a:xfrm>
            <a:off x="18171136" y="26445032"/>
            <a:ext cx="7122471" cy="59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pPr algn="l"/>
            <a:r>
              <a:rPr lang="en-US" sz="1667" b="0" dirty="0">
                <a:latin typeface="+mj-lt"/>
                <a:cs typeface="Segoe UI Semilight" panose="020B0402040204020203" pitchFamily="34" charset="0"/>
              </a:rPr>
              <a:t>Figure 4. Predictive regression model for the number of recycling cycles and the difference (</a:t>
            </a:r>
            <a:r>
              <a:rPr lang="el-GR" sz="1667" b="0" dirty="0">
                <a:latin typeface="+mj-lt"/>
                <a:cs typeface="Segoe UI Semilight" panose="020B0402040204020203" pitchFamily="34" charset="0"/>
              </a:rPr>
              <a:t>Δ) </a:t>
            </a:r>
            <a:r>
              <a:rPr lang="en-US" sz="1667" b="0" dirty="0">
                <a:latin typeface="+mj-lt"/>
                <a:cs typeface="Segoe UI Semilight" panose="020B0402040204020203" pitchFamily="34" charset="0"/>
              </a:rPr>
              <a:t>in material properties between virgin and recycled.</a:t>
            </a:r>
            <a:endParaRPr lang="en-US" sz="1667" dirty="0">
              <a:latin typeface="+mj-lt"/>
              <a:cs typeface="Segoe UI Semilight" panose="020B0402040204020203" pitchFamily="34" charset="0"/>
            </a:endParaRPr>
          </a:p>
        </p:txBody>
      </p:sp>
      <p:sp>
        <p:nvSpPr>
          <p:cNvPr id="58" name="TextBox 8">
            <a:extLst>
              <a:ext uri="{FF2B5EF4-FFF2-40B4-BE49-F238E27FC236}">
                <a16:creationId xmlns:a16="http://schemas.microsoft.com/office/drawing/2014/main" id="{00D2F7F0-B83B-4AE7-840F-5EC49AB2D72B}"/>
              </a:ext>
            </a:extLst>
          </p:cNvPr>
          <p:cNvSpPr txBox="1"/>
          <p:nvPr/>
        </p:nvSpPr>
        <p:spPr>
          <a:xfrm>
            <a:off x="10808712" y="26439210"/>
            <a:ext cx="7122471" cy="59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098" tIns="38098" rIns="38098" bIns="38098" anchor="t">
            <a:spAutoFit/>
          </a:bodyPr>
          <a:lstStyle>
            <a:lvl1pPr algn="ctr">
              <a:defRPr sz="8000" b="1">
                <a:latin typeface="Segoe UI Semilight"/>
                <a:ea typeface="Segoe UI Semilight"/>
                <a:cs typeface="Segoe UI Semilight"/>
                <a:sym typeface="Segoe UI Semilight"/>
              </a:defRPr>
            </a:lvl1pPr>
          </a:lstStyle>
          <a:p>
            <a:pPr algn="l"/>
            <a:r>
              <a:rPr lang="en-US" sz="1667" b="0" dirty="0">
                <a:latin typeface="+mj-lt"/>
                <a:cs typeface="Segoe UI Semilight" panose="020B0402040204020203" pitchFamily="34" charset="0"/>
              </a:rPr>
              <a:t>Figure 3. Tensile yield strength decreases after initial recycling, with minor variation in later cycles, indicating early degradation effects.</a:t>
            </a:r>
            <a:endParaRPr lang="en-US" sz="1667" dirty="0">
              <a:latin typeface="+mj-lt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9806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E53F4F2CBCC744BF5F4296DB25184A" ma:contentTypeVersion="11" ma:contentTypeDescription="Create a new document." ma:contentTypeScope="" ma:versionID="1a71579999ccb7226ab34a77efafc02d">
  <xsd:schema xmlns:xsd="http://www.w3.org/2001/XMLSchema" xmlns:xs="http://www.w3.org/2001/XMLSchema" xmlns:p="http://schemas.microsoft.com/office/2006/metadata/properties" xmlns:ns2="35d71d22-8323-42d2-9ac4-6bee94f1fd3f" xmlns:ns3="8fe93c28-1967-49c3-8d91-007fe47168a9" targetNamespace="http://schemas.microsoft.com/office/2006/metadata/properties" ma:root="true" ma:fieldsID="b44c40d72e7105256c5c297682c93b46" ns2:_="" ns3:_="">
    <xsd:import namespace="35d71d22-8323-42d2-9ac4-6bee94f1fd3f"/>
    <xsd:import namespace="8fe93c28-1967-49c3-8d91-007fe47168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71d22-8323-42d2-9ac4-6bee94f1fd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345cb46-7433-4fea-b209-2875d279a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93c28-1967-49c3-8d91-007fe47168a9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e3be166f-2e05-452d-b613-4cc0f21ff6c2}" ma:internalName="TaxCatchAll" ma:showField="CatchAllData" ma:web="8fe93c28-1967-49c3-8d91-007fe47168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d71d22-8323-42d2-9ac4-6bee94f1fd3f">
      <Terms xmlns="http://schemas.microsoft.com/office/infopath/2007/PartnerControls"/>
    </lcf76f155ced4ddcb4097134ff3c332f>
    <TaxCatchAll xmlns="8fe93c28-1967-49c3-8d91-007fe47168a9" xsi:nil="true"/>
  </documentManagement>
</p:properties>
</file>

<file path=customXml/itemProps1.xml><?xml version="1.0" encoding="utf-8"?>
<ds:datastoreItem xmlns:ds="http://schemas.openxmlformats.org/officeDocument/2006/customXml" ds:itemID="{E2B2B11F-EA21-43D2-B942-746D1B2B03AA}">
  <ds:schemaRefs>
    <ds:schemaRef ds:uri="35d71d22-8323-42d2-9ac4-6bee94f1fd3f"/>
    <ds:schemaRef ds:uri="8fe93c28-1967-49c3-8d91-007fe47168a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C3D3E0-72C2-4A7F-8CB9-EE276D9ED2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60C0BE-DBD2-48DD-809E-DB0D498D9356}">
  <ds:schemaRefs>
    <ds:schemaRef ds:uri="35d71d22-8323-42d2-9ac4-6bee94f1fd3f"/>
    <ds:schemaRef ds:uri="http://schemas.microsoft.com/office/2006/documentManagement/types"/>
    <ds:schemaRef ds:uri="8fe93c28-1967-49c3-8d91-007fe47168a9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535</Words>
  <Application>Microsoft Macintosh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Segoe UI Semibold</vt:lpstr>
      <vt:lpstr>Segoe UI Semilight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Haylee Smith</dc:creator>
  <cp:lastModifiedBy>Early, Taylor Renee</cp:lastModifiedBy>
  <cp:revision>45</cp:revision>
  <cp:lastPrinted>2025-03-27T14:01:58Z</cp:lastPrinted>
  <dcterms:modified xsi:type="dcterms:W3CDTF">2025-03-27T18:29:36Z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0x010100A9E53F4F2CBCC744BF5F4296DB25184A</vt:lpwstr>
  </property>
  <property fmtid="{D5CDD505-2E9C-101B-9397-08002B2CF9AE}" pid="3" name="MediaServiceImageTags">
    <vt:lpwstr/>
  </property>
</Properties>
</file>